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5"/>
  </p:notesMasterIdLst>
  <p:sldIdLst>
    <p:sldId id="283" r:id="rId2"/>
    <p:sldId id="282" r:id="rId3"/>
    <p:sldId id="287" r:id="rId4"/>
    <p:sldId id="280" r:id="rId5"/>
    <p:sldId id="279" r:id="rId6"/>
    <p:sldId id="284" r:id="rId7"/>
    <p:sldId id="285" r:id="rId8"/>
    <p:sldId id="286" r:id="rId9"/>
    <p:sldId id="274" r:id="rId10"/>
    <p:sldId id="288" r:id="rId11"/>
    <p:sldId id="289" r:id="rId12"/>
    <p:sldId id="290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3D3C9-D947-5955-4BEC-94FFF4D48FBC}" v="3" dt="2023-05-19T06:15:29.794"/>
    <p1510:client id="{0709E99C-8394-5E99-45B2-5B015FD5294D}" v="2" dt="2023-05-20T09:41:21.477"/>
    <p1510:client id="{28E4D6F9-2D69-5B51-1FB3-77CA98078103}" v="5" dt="2023-05-23T12:53:37.267"/>
    <p1510:client id="{30037594-1C45-5E52-2E10-93997D35A78D}" v="217" dt="2023-05-19T06:26:55.309"/>
    <p1510:client id="{35BB887F-718B-45F5-BF3D-15777E127416}" v="3" dt="2023-05-21T06:18:21.730"/>
    <p1510:client id="{37C4E51A-7767-6FB6-9C26-2EFB7E886BD5}" v="14" dt="2023-05-23T01:40:18.425"/>
    <p1510:client id="{59B78FB5-0E90-81D7-E8FA-D0264DD74878}" v="1" dt="2023-05-19T06:31:53.253"/>
    <p1510:client id="{5C7DB46B-67BA-8643-6FF1-52B2AC53B0A7}" v="76" dt="2023-05-23T11:30:23.784"/>
    <p1510:client id="{8080F8C2-5BD9-7CDB-B599-7E7F76AC2C39}" v="388" dt="2023-05-23T12:34:57.101"/>
    <p1510:client id="{8C658D67-22C0-6E03-97B3-46D8DBC2D69F}" v="15" dt="2023-05-19T06:03:22.900"/>
    <p1510:client id="{8EED5A00-7B1F-00B8-192C-FBDC5D72C942}" v="115" dt="2023-05-23T11:47:42.909"/>
    <p1510:client id="{B1A2FA8C-F09F-5228-A28B-C13444204EF6}" v="2" dt="2023-05-23T12:44:17.595"/>
    <p1510:client id="{BA11E979-140C-0A2F-0097-4AEE18814BCB}" v="308" dt="2023-05-22T01:01:33.704"/>
    <p1510:client id="{C583459D-5776-81FB-9A13-6CEC3445788F}" v="17" dt="2023-05-19T07:49:02.130"/>
    <p1510:client id="{CEBCF0AF-0509-6DB6-9A5D-8D7037870F8F}" v="411" dt="2023-05-23T12:50:42.6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75"/>
  </p:normalViewPr>
  <p:slideViewPr>
    <p:cSldViewPr snapToGrid="0">
      <p:cViewPr varScale="1">
        <p:scale>
          <a:sx n="119" d="100"/>
          <a:sy n="119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CB30B-1140-41C3-8AD4-CE7E978E730C}" type="datetimeFigureOut">
              <a:t>23.05.23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2423-599A-43E0-8964-C61378375BD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1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1e3d5106f_7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01e3d5106f_7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0282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34694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2791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5259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4650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Image">
  <p:cSld name="Title Slide with Imag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0" descr="Image result for paper texture"/>
          <p:cNvPicPr preferRelativeResize="0"/>
          <p:nvPr/>
        </p:nvPicPr>
        <p:blipFill rotWithShape="1">
          <a:blip r:embed="rId2">
            <a:alphaModFix/>
          </a:blip>
          <a:srcRect b="437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6717319" y="427039"/>
            <a:ext cx="4630127" cy="1872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 b="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6717322" y="2932473"/>
            <a:ext cx="4630127" cy="326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1pPr>
            <a:lvl2pPr marL="1219170" lvl="1" indent="-304792" algn="l">
              <a:lnSpc>
                <a:spcPct val="12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12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12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12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71" name="Google Shape;71;p10"/>
          <p:cNvCxnSpPr/>
          <p:nvPr/>
        </p:nvCxnSpPr>
        <p:spPr>
          <a:xfrm>
            <a:off x="6677723" y="2566765"/>
            <a:ext cx="4709319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" name="Google Shape;72;p10"/>
          <p:cNvSpPr>
            <a:spLocks noGrp="1"/>
          </p:cNvSpPr>
          <p:nvPr>
            <p:ph type="pic" idx="2"/>
          </p:nvPr>
        </p:nvSpPr>
        <p:spPr>
          <a:xfrm>
            <a:off x="1" y="0"/>
            <a:ext cx="6485207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;p1">
            <a:extLst>
              <a:ext uri="{FF2B5EF4-FFF2-40B4-BE49-F238E27FC236}">
                <a16:creationId xmlns:a16="http://schemas.microsoft.com/office/drawing/2014/main" id="{6BE53D1A-3DB6-3A2C-CAE6-914743B001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53800" y="6356351"/>
            <a:ext cx="515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/>
          <p:nvPr/>
        </p:nvSpPr>
        <p:spPr>
          <a:xfrm rot="10800000" flipH="1">
            <a:off x="0" y="0"/>
            <a:ext cx="12192000" cy="13372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2"/>
          <p:cNvSpPr/>
          <p:nvPr/>
        </p:nvSpPr>
        <p:spPr>
          <a:xfrm rot="10800000" flipH="1">
            <a:off x="0" y="1494264"/>
            <a:ext cx="12192000" cy="53637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>
            <a:off x="368133" y="1945188"/>
            <a:ext cx="11500747" cy="4254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06390" algn="l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1219170" lvl="1" indent="-406390" algn="l">
              <a:lnSpc>
                <a:spcPct val="12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828754" lvl="2" indent="-406390" algn="l">
              <a:lnSpc>
                <a:spcPct val="12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2438339" lvl="3" indent="-406390" algn="l">
              <a:lnSpc>
                <a:spcPct val="12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3047924" lvl="4" indent="-406390" algn="l">
              <a:lnSpc>
                <a:spcPct val="12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8382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368133" y="372038"/>
            <a:ext cx="11500747" cy="90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" name="Google Shape;10;p1">
            <a:extLst>
              <a:ext uri="{FF2B5EF4-FFF2-40B4-BE49-F238E27FC236}">
                <a16:creationId xmlns:a16="http://schemas.microsoft.com/office/drawing/2014/main" id="{9E5004FB-8A82-02D5-7553-D90D25995E0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53800" y="6356351"/>
            <a:ext cx="515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9" descr="Image result for paper texture"/>
          <p:cNvPicPr preferRelativeResize="0"/>
          <p:nvPr/>
        </p:nvPicPr>
        <p:blipFill rotWithShape="1">
          <a:blip r:embed="rId4">
            <a:alphaModFix/>
          </a:blip>
          <a:srcRect b="437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838200" y="429769"/>
            <a:ext cx="10515600" cy="63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838200" y="1301262"/>
            <a:ext cx="10515600" cy="487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048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8382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" name="Google Shape;10;p1">
            <a:extLst>
              <a:ext uri="{FF2B5EF4-FFF2-40B4-BE49-F238E27FC236}">
                <a16:creationId xmlns:a16="http://schemas.microsoft.com/office/drawing/2014/main" id="{512A5C6B-8494-3BB8-2F45-AC3A7F1423C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1353800" y="6356351"/>
            <a:ext cx="515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7" r:id="rId2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6717320" y="427039"/>
            <a:ext cx="5169881" cy="1872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Autofit/>
          </a:bodyPr>
          <a:lstStyle/>
          <a:p>
            <a:pPr>
              <a:buSzPts val="5000"/>
            </a:pPr>
            <a:r>
              <a:rPr lang="de-DE" sz="4800"/>
              <a:t>Analysis </a:t>
            </a:r>
            <a:r>
              <a:rPr lang="de-DE" sz="4800" err="1"/>
              <a:t>of</a:t>
            </a:r>
            <a:r>
              <a:rPr lang="de-DE" sz="4800"/>
              <a:t> Global </a:t>
            </a:r>
            <a:br>
              <a:rPr lang="de-DE" sz="4800"/>
            </a:br>
            <a:r>
              <a:rPr lang="de-DE" sz="4800" err="1"/>
              <a:t>Terrorism</a:t>
            </a:r>
            <a:r>
              <a:rPr lang="de-DE" sz="4800"/>
              <a:t> Database</a:t>
            </a:r>
            <a:endParaRPr sz="4800"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6717322" y="2932473"/>
            <a:ext cx="4630127" cy="3266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SzPts val="1700"/>
            </a:pPr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Sarah </a:t>
            </a:r>
            <a:r>
              <a:rPr lang="en-GB" err="1">
                <a:latin typeface="Calibri Light" panose="020F0302020204030204" pitchFamily="34" charset="0"/>
                <a:cs typeface="Calibri Light" panose="020F0302020204030204" pitchFamily="34" charset="0"/>
              </a:rPr>
              <a:t>Grothus</a:t>
            </a:r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 - 12230007​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SzPts val="1700"/>
            </a:pPr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Aliya </a:t>
            </a:r>
            <a:r>
              <a:rPr lang="en-GB" err="1">
                <a:latin typeface="Calibri Light" panose="020F0302020204030204" pitchFamily="34" charset="0"/>
                <a:cs typeface="Calibri Light" panose="020F0302020204030204" pitchFamily="34" charset="0"/>
              </a:rPr>
              <a:t>Huseynova</a:t>
            </a:r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 - 12230214​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SzPts val="1700"/>
            </a:pPr>
            <a:r>
              <a:rPr lang="en-GB" err="1">
                <a:latin typeface="Calibri Light" panose="020F0302020204030204" pitchFamily="34" charset="0"/>
                <a:cs typeface="Calibri Light" panose="020F0302020204030204" pitchFamily="34" charset="0"/>
              </a:rPr>
              <a:t>Iroda</a:t>
            </a:r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err="1">
                <a:latin typeface="Calibri Light" panose="020F0302020204030204" pitchFamily="34" charset="0"/>
                <a:cs typeface="Calibri Light" panose="020F0302020204030204" pitchFamily="34" charset="0"/>
              </a:rPr>
              <a:t>Khamidova</a:t>
            </a:r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 - 12194918​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SzPts val="1700"/>
            </a:pPr>
            <a:r>
              <a:rPr lang="en-GB" err="1">
                <a:latin typeface="Calibri Light" panose="020F0302020204030204" pitchFamily="34" charset="0"/>
                <a:cs typeface="Calibri Light" panose="020F0302020204030204" pitchFamily="34" charset="0"/>
              </a:rPr>
              <a:t>Tural</a:t>
            </a:r>
            <a:r>
              <a:rPr lang="en-GB">
                <a:latin typeface="Calibri Light" panose="020F0302020204030204" pitchFamily="34" charset="0"/>
                <a:cs typeface="Calibri Light" panose="020F0302020204030204" pitchFamily="34" charset="0"/>
              </a:rPr>
              <a:t> Alizada - 12230118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SzPts val="1700"/>
            </a:pPr>
            <a:endParaRPr lang="en-GB" sz="2267"/>
          </a:p>
          <a:p>
            <a:pPr marL="0" indent="0"/>
            <a:endParaRPr lang="en-GB"/>
          </a:p>
        </p:txBody>
      </p:sp>
      <p:pic>
        <p:nvPicPr>
          <p:cNvPr id="5" name="Picture Placeholder 4" descr="A picture containing weapon, pc game, action-adventure game, fire&#10;&#10;Description automatically generated">
            <a:extLst>
              <a:ext uri="{FF2B5EF4-FFF2-40B4-BE49-F238E27FC236}">
                <a16:creationId xmlns:a16="http://schemas.microsoft.com/office/drawing/2014/main" id="{70667B38-BA52-5A6B-02EE-8B2E8AFEAB6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28011" r="8943"/>
          <a:stretch/>
        </p:blipFill>
        <p:spPr>
          <a:xfrm>
            <a:off x="1" y="0"/>
            <a:ext cx="6485207" cy="6858000"/>
          </a:xfrm>
        </p:spPr>
      </p:pic>
    </p:spTree>
    <p:extLst>
      <p:ext uri="{BB962C8B-B14F-4D97-AF65-F5344CB8AC3E}">
        <p14:creationId xmlns:p14="http://schemas.microsoft.com/office/powerpoint/2010/main" val="3160273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E1CC22-9CE9-6E1B-6407-0C034A97C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95" y="534977"/>
            <a:ext cx="2859461" cy="14813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3000" kern="1200">
                <a:solidFill>
                  <a:schemeClr val="tx1"/>
                </a:solidFill>
                <a:ea typeface="+mj-ea"/>
              </a:rPr>
              <a:t>Correlation of location of attack and type of victim attacked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CB5DFD-EABB-8EA6-AFCF-2074EF321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696" y="2450697"/>
            <a:ext cx="2795646" cy="4020837"/>
          </a:xfrm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2032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kern="1200">
                <a:solidFill>
                  <a:schemeClr val="tx1"/>
                </a:solidFill>
                <a:ea typeface="+mn-ea"/>
                <a:cs typeface="Calibri Light"/>
              </a:rPr>
              <a:t>Using gathered information, certain observations based on nationality &amp; occupation of a victim have been made; for example, explosive weapons are mostly being used in Afghanistan towards private citizens.</a:t>
            </a: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1CAC28E-81F0-D81A-6E0D-A9493BE8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048" y="203348"/>
            <a:ext cx="8756588" cy="62542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E95F4-7DFB-9393-3F61-B6B94EC4248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17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18F6E8B-15ED-43C7-94BA-91549A65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00DE45-9305-4E5C-89A6-A190EDA04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023754"/>
            <a:ext cx="4900144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of location of attack and weapon used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17205-55C4-DBC0-650D-35E6CED365F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E0BCCD2B-8A0E-FF1F-3899-2896A9532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427" y="319348"/>
            <a:ext cx="4563761" cy="292212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EB1A01C-2A81-165B-0793-BF00BBA7E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016" y="3676230"/>
            <a:ext cx="4271141" cy="2552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DBF507-1E8A-A191-6D0F-D6E5D793EA88}"/>
              </a:ext>
            </a:extLst>
          </p:cNvPr>
          <p:cNvSpPr txBox="1"/>
          <p:nvPr/>
        </p:nvSpPr>
        <p:spPr>
          <a:xfrm>
            <a:off x="636814" y="1175657"/>
            <a:ext cx="537754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cs typeface="Arial"/>
              </a:rPr>
              <a:t>As shown in these graphs, Baghdad is the most common area of terrorism attacks and explosives weapons used the most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41422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54966A0-ADB7-4D0B-8AE5-AACA88BFF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DD7B40-56AD-2F97-8B5B-6B41F4A6D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94" y="750667"/>
            <a:ext cx="5602705" cy="267833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of location of attack and type of victim attacked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>
              <a:solidFill>
                <a:schemeClr val="tx1"/>
              </a:solidFill>
              <a:latin typeface="+mj-lt"/>
              <a:ea typeface="+mj-ea"/>
              <a:cs typeface="Arial"/>
            </a:endParaRPr>
          </a:p>
          <a:p>
            <a:pPr>
              <a:spcBef>
                <a:spcPct val="0"/>
              </a:spcBef>
            </a:pP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A0E4DA-5280-53B2-0A68-FFC452FE5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4251" y="2734413"/>
            <a:ext cx="5156391" cy="1390041"/>
          </a:xfrm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b="1" kern="1200">
                <a:solidFill>
                  <a:schemeClr val="tx1"/>
                </a:solidFill>
                <a:latin typeface="+mn-lt"/>
                <a:ea typeface="+mn-ea"/>
                <a:cs typeface="Arial"/>
              </a:rPr>
              <a:t>The graphs shows that:</a:t>
            </a: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Arial"/>
              </a:rPr>
              <a:t> </a:t>
            </a:r>
            <a:endParaRPr lang="en-US" kern="12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i="1" kern="1200">
                <a:solidFill>
                  <a:schemeClr val="tx1"/>
                </a:solidFill>
                <a:latin typeface="+mn-lt"/>
                <a:ea typeface="+mn-ea"/>
                <a:cs typeface="Arial"/>
              </a:rPr>
              <a:t>The most common area -&gt; Baghdad, as shown in the previous analysis</a:t>
            </a:r>
            <a:endParaRPr lang="en-US" i="1">
              <a:solidFill>
                <a:schemeClr val="tx1"/>
              </a:solidFill>
              <a:ea typeface="+mn-ea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i="1" kern="1200">
                <a:solidFill>
                  <a:schemeClr val="tx1"/>
                </a:solidFill>
                <a:latin typeface="+mn-lt"/>
                <a:ea typeface="+mn-ea"/>
                <a:cs typeface="Arial"/>
              </a:rPr>
              <a:t>The most common type of victim attacked in these area -&gt; Private Citizens &amp; Property</a:t>
            </a:r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7058ABBC-ABCC-C86C-A54C-3CC604E35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64" y="720109"/>
            <a:ext cx="4045639" cy="2508296"/>
          </a:xfrm>
          <a:prstGeom prst="rect">
            <a:avLst/>
          </a:prstGeom>
        </p:spPr>
      </p:pic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664837AE-43E7-E493-67DA-1BCDBC0EC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4" y="3669946"/>
            <a:ext cx="4045639" cy="24273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D5250-5DA5-CF45-BDE7-8CC1FA5E4CE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927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62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730C7-6C29-F67C-6670-AEC63E2F7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ea typeface="+mj-ea"/>
              </a:rPr>
              <a:t>Conclusion</a:t>
            </a:r>
          </a:p>
        </p:txBody>
      </p:sp>
      <p:sp>
        <p:nvSpPr>
          <p:cNvPr id="74" name="Freeform: Shape 64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BC8073-E9CC-D790-9549-2EFEF9E59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558489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80365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00" kern="1200">
                <a:solidFill>
                  <a:schemeClr val="tx1"/>
                </a:solidFill>
                <a:ea typeface="+mn-ea"/>
              </a:rPr>
              <a:t>Improved investigation of global terrorism dynamics</a:t>
            </a:r>
          </a:p>
          <a:p>
            <a:pPr marL="380365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00" kern="1200">
                <a:solidFill>
                  <a:schemeClr val="tx1"/>
                </a:solidFill>
                <a:ea typeface="+mn-ea"/>
              </a:rPr>
              <a:t>Insights into the correlation between different attributes</a:t>
            </a:r>
          </a:p>
          <a:p>
            <a:pPr marL="380365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00" kern="1200">
                <a:solidFill>
                  <a:schemeClr val="tx1"/>
                </a:solidFill>
                <a:ea typeface="+mn-ea"/>
              </a:rPr>
              <a:t>Additional security measures</a:t>
            </a:r>
          </a:p>
          <a:p>
            <a:pPr marL="380365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00" kern="1200">
                <a:solidFill>
                  <a:schemeClr val="tx1"/>
                </a:solidFill>
                <a:ea typeface="+mn-ea"/>
              </a:rPr>
              <a:t>Enhanced decision-making for counterterrorism policies and strategies.</a:t>
            </a:r>
          </a:p>
          <a:p>
            <a:pPr marL="380365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3000" kern="1200">
              <a:solidFill>
                <a:schemeClr val="tx1"/>
              </a:solidFill>
              <a:ea typeface="+mn-ea"/>
            </a:endParaRPr>
          </a:p>
        </p:txBody>
      </p:sp>
      <p:sp>
        <p:nvSpPr>
          <p:cNvPr id="76" name="Oval 66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Block Arc 68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4E570-B490-BFC0-8C0B-287DF8A8216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780104" y="6356350"/>
            <a:ext cx="157369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buClrTx/>
            </a:pPr>
            <a:fld id="{4FAB73BC-B049-4115-A692-8D63A059BFB8}" type="slidenum">
              <a:rPr lang="en-US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buClrTx/>
              </a:pPr>
              <a:t>13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34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CA2898-5B78-9C84-7EF0-24119451A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Table of 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FEA0A-8B6E-3BF4-84E6-078B4DFC37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</a:t>
            </a:fld>
            <a:endParaRPr lang="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8BB80F-2109-2E3E-8FBB-F153F3C91B4F}"/>
              </a:ext>
            </a:extLst>
          </p:cNvPr>
          <p:cNvSpPr/>
          <p:nvPr/>
        </p:nvSpPr>
        <p:spPr>
          <a:xfrm>
            <a:off x="4744075" y="2187503"/>
            <a:ext cx="1057216" cy="8370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buClrTx/>
              <a:defRPr/>
            </a:pPr>
            <a:endParaRPr lang="en-DE" sz="24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65">
            <a:extLst>
              <a:ext uri="{FF2B5EF4-FFF2-40B4-BE49-F238E27FC236}">
                <a16:creationId xmlns:a16="http://schemas.microsoft.com/office/drawing/2014/main" id="{522162C7-2FE3-AFC5-A056-58A15CD7C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8871" y="2187503"/>
            <a:ext cx="4362732" cy="837071"/>
          </a:xfrm>
          <a:custGeom>
            <a:avLst/>
            <a:gdLst>
              <a:gd name="T0" fmla="*/ 2808823 w 9655"/>
              <a:gd name="T1" fmla="*/ 666390 h 1852"/>
              <a:gd name="T2" fmla="*/ 0 w 9655"/>
              <a:gd name="T3" fmla="*/ 666390 h 1852"/>
              <a:gd name="T4" fmla="*/ 0 w 9655"/>
              <a:gd name="T5" fmla="*/ 0 h 1852"/>
              <a:gd name="T6" fmla="*/ 3474677 w 9655"/>
              <a:gd name="T7" fmla="*/ 0 h 1852"/>
              <a:gd name="T8" fmla="*/ 3474677 w 9655"/>
              <a:gd name="T9" fmla="*/ 0 h 1852"/>
              <a:gd name="T10" fmla="*/ 2808823 w 9655"/>
              <a:gd name="T11" fmla="*/ 666390 h 18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655" h="1852">
                <a:moveTo>
                  <a:pt x="7804" y="1851"/>
                </a:moveTo>
                <a:lnTo>
                  <a:pt x="0" y="1851"/>
                </a:lnTo>
                <a:lnTo>
                  <a:pt x="0" y="0"/>
                </a:lnTo>
                <a:lnTo>
                  <a:pt x="9654" y="0"/>
                </a:lnTo>
                <a:cubicBezTo>
                  <a:pt x="9654" y="1022"/>
                  <a:pt x="8826" y="1851"/>
                  <a:pt x="7804" y="1851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194">
              <a:buClrTx/>
              <a:defRPr/>
            </a:pPr>
            <a:endParaRPr lang="en-US" sz="1800" kern="1200">
              <a:solidFill>
                <a:srgbClr val="747A94"/>
              </a:solidFill>
              <a:latin typeface="Poppins" panose="00000500000000000000" pitchFamily="2" charset="0"/>
              <a:ea typeface="+mn-ea"/>
            </a:endParaRPr>
          </a:p>
        </p:txBody>
      </p:sp>
      <p:sp>
        <p:nvSpPr>
          <p:cNvPr id="12" name="Freeform 194">
            <a:extLst>
              <a:ext uri="{FF2B5EF4-FFF2-40B4-BE49-F238E27FC236}">
                <a16:creationId xmlns:a16="http://schemas.microsoft.com/office/drawing/2014/main" id="{73C7BB8A-0B8A-4E0C-FA0D-AB4FAD942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815" y="2103062"/>
            <a:ext cx="1124067" cy="974589"/>
          </a:xfrm>
          <a:custGeom>
            <a:avLst/>
            <a:gdLst>
              <a:gd name="T0" fmla="*/ 671153 w 2488"/>
              <a:gd name="T1" fmla="*/ 0 h 2156"/>
              <a:gd name="T2" fmla="*/ 223838 w 2488"/>
              <a:gd name="T3" fmla="*/ 0 h 2156"/>
              <a:gd name="T4" fmla="*/ 0 w 2488"/>
              <a:gd name="T5" fmla="*/ 388144 h 2156"/>
              <a:gd name="T6" fmla="*/ 223838 w 2488"/>
              <a:gd name="T7" fmla="*/ 775927 h 2156"/>
              <a:gd name="T8" fmla="*/ 671153 w 2488"/>
              <a:gd name="T9" fmla="*/ 775927 h 2156"/>
              <a:gd name="T10" fmla="*/ 894990 w 2488"/>
              <a:gd name="T11" fmla="*/ 388144 h 2156"/>
              <a:gd name="T12" fmla="*/ 671153 w 2488"/>
              <a:gd name="T13" fmla="*/ 0 h 21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88" h="2156">
                <a:moveTo>
                  <a:pt x="1865" y="0"/>
                </a:moveTo>
                <a:lnTo>
                  <a:pt x="622" y="0"/>
                </a:lnTo>
                <a:lnTo>
                  <a:pt x="0" y="1078"/>
                </a:lnTo>
                <a:lnTo>
                  <a:pt x="622" y="2155"/>
                </a:lnTo>
                <a:lnTo>
                  <a:pt x="1865" y="2155"/>
                </a:lnTo>
                <a:lnTo>
                  <a:pt x="2487" y="1078"/>
                </a:lnTo>
                <a:lnTo>
                  <a:pt x="1865" y="0"/>
                </a:ln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88900">
            <a:solidFill>
              <a:srgbClr val="FFFFFF"/>
            </a:solidFill>
          </a:ln>
          <a:effectLst/>
        </p:spPr>
        <p:txBody>
          <a:bodyPr wrap="none" anchor="ctr"/>
          <a:lstStyle/>
          <a:p>
            <a:pPr defTabSz="914194">
              <a:buClrTx/>
              <a:defRPr/>
            </a:pPr>
            <a:endParaRPr lang="en-US" sz="1800" kern="1200">
              <a:solidFill>
                <a:srgbClr val="747A94"/>
              </a:solidFill>
              <a:latin typeface="Poppins" panose="00000500000000000000" pitchFamily="2" charset="0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F562BC-EE4F-F3D1-18D5-89C031B07BA1}"/>
              </a:ext>
            </a:extLst>
          </p:cNvPr>
          <p:cNvSpPr txBox="1"/>
          <p:nvPr/>
        </p:nvSpPr>
        <p:spPr>
          <a:xfrm>
            <a:off x="2340694" y="2442333"/>
            <a:ext cx="3048839" cy="337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194">
              <a:lnSpc>
                <a:spcPts val="1751"/>
              </a:lnSpc>
              <a:buClrTx/>
            </a:pPr>
            <a:r>
              <a:rPr lang="en-US" sz="2133" kern="1200" spc="-35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Overview of use case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B07480-7668-67C9-3D00-356E9DF6AFF6}"/>
              </a:ext>
            </a:extLst>
          </p:cNvPr>
          <p:cNvSpPr txBox="1"/>
          <p:nvPr/>
        </p:nvSpPr>
        <p:spPr>
          <a:xfrm>
            <a:off x="1284637" y="2254772"/>
            <a:ext cx="714423" cy="669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914194">
              <a:lnSpc>
                <a:spcPts val="4700"/>
              </a:lnSpc>
              <a:buClrTx/>
            </a:pPr>
            <a:r>
              <a:rPr lang="en-US" sz="3700" b="1" kern="1200" spc="-165">
                <a:solidFill>
                  <a:srgbClr val="FFFFFF"/>
                </a:solidFill>
                <a:latin typeface="Calibri" panose="020F0502020204030204"/>
                <a:ea typeface="+mn-ea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C01855-3633-C766-1112-68855338B282}"/>
              </a:ext>
            </a:extLst>
          </p:cNvPr>
          <p:cNvSpPr/>
          <p:nvPr/>
        </p:nvSpPr>
        <p:spPr>
          <a:xfrm>
            <a:off x="4744075" y="3395018"/>
            <a:ext cx="1057216" cy="8370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buClrTx/>
              <a:defRPr/>
            </a:pPr>
            <a:endParaRPr lang="en-DE" sz="24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65">
            <a:extLst>
              <a:ext uri="{FF2B5EF4-FFF2-40B4-BE49-F238E27FC236}">
                <a16:creationId xmlns:a16="http://schemas.microsoft.com/office/drawing/2014/main" id="{62ACFD27-D7A7-C795-6E90-EE3F55D0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8559" y="3398005"/>
            <a:ext cx="4362732" cy="837071"/>
          </a:xfrm>
          <a:custGeom>
            <a:avLst/>
            <a:gdLst>
              <a:gd name="T0" fmla="*/ 2808823 w 9655"/>
              <a:gd name="T1" fmla="*/ 666390 h 1852"/>
              <a:gd name="T2" fmla="*/ 0 w 9655"/>
              <a:gd name="T3" fmla="*/ 666390 h 1852"/>
              <a:gd name="T4" fmla="*/ 0 w 9655"/>
              <a:gd name="T5" fmla="*/ 0 h 1852"/>
              <a:gd name="T6" fmla="*/ 3474677 w 9655"/>
              <a:gd name="T7" fmla="*/ 0 h 1852"/>
              <a:gd name="T8" fmla="*/ 3474677 w 9655"/>
              <a:gd name="T9" fmla="*/ 0 h 1852"/>
              <a:gd name="T10" fmla="*/ 2808823 w 9655"/>
              <a:gd name="T11" fmla="*/ 666390 h 18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655" h="1852">
                <a:moveTo>
                  <a:pt x="7804" y="1851"/>
                </a:moveTo>
                <a:lnTo>
                  <a:pt x="0" y="1851"/>
                </a:lnTo>
                <a:lnTo>
                  <a:pt x="0" y="0"/>
                </a:lnTo>
                <a:lnTo>
                  <a:pt x="9654" y="0"/>
                </a:lnTo>
                <a:cubicBezTo>
                  <a:pt x="9654" y="1022"/>
                  <a:pt x="8826" y="1851"/>
                  <a:pt x="7804" y="1851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194">
              <a:buClrTx/>
              <a:defRPr/>
            </a:pPr>
            <a:endParaRPr lang="en-US" sz="1800" kern="1200">
              <a:solidFill>
                <a:srgbClr val="747A94"/>
              </a:solidFill>
              <a:latin typeface="Poppins" panose="00000500000000000000" pitchFamily="2" charset="0"/>
              <a:ea typeface="+mn-ea"/>
            </a:endParaRPr>
          </a:p>
        </p:txBody>
      </p:sp>
      <p:sp>
        <p:nvSpPr>
          <p:cNvPr id="17" name="Freeform 194">
            <a:extLst>
              <a:ext uri="{FF2B5EF4-FFF2-40B4-BE49-F238E27FC236}">
                <a16:creationId xmlns:a16="http://schemas.microsoft.com/office/drawing/2014/main" id="{C4554BE1-680F-A842-BA7A-52A1C640B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815" y="3320276"/>
            <a:ext cx="1124067" cy="974589"/>
          </a:xfrm>
          <a:custGeom>
            <a:avLst/>
            <a:gdLst>
              <a:gd name="T0" fmla="*/ 671153 w 2488"/>
              <a:gd name="T1" fmla="*/ 0 h 2156"/>
              <a:gd name="T2" fmla="*/ 223838 w 2488"/>
              <a:gd name="T3" fmla="*/ 0 h 2156"/>
              <a:gd name="T4" fmla="*/ 0 w 2488"/>
              <a:gd name="T5" fmla="*/ 388144 h 2156"/>
              <a:gd name="T6" fmla="*/ 223838 w 2488"/>
              <a:gd name="T7" fmla="*/ 775927 h 2156"/>
              <a:gd name="T8" fmla="*/ 671153 w 2488"/>
              <a:gd name="T9" fmla="*/ 775927 h 2156"/>
              <a:gd name="T10" fmla="*/ 894990 w 2488"/>
              <a:gd name="T11" fmla="*/ 388144 h 2156"/>
              <a:gd name="T12" fmla="*/ 671153 w 2488"/>
              <a:gd name="T13" fmla="*/ 0 h 21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88" h="2156">
                <a:moveTo>
                  <a:pt x="1865" y="0"/>
                </a:moveTo>
                <a:lnTo>
                  <a:pt x="622" y="0"/>
                </a:lnTo>
                <a:lnTo>
                  <a:pt x="0" y="1078"/>
                </a:lnTo>
                <a:lnTo>
                  <a:pt x="622" y="2155"/>
                </a:lnTo>
                <a:lnTo>
                  <a:pt x="1865" y="2155"/>
                </a:lnTo>
                <a:lnTo>
                  <a:pt x="2487" y="1078"/>
                </a:lnTo>
                <a:lnTo>
                  <a:pt x="1865" y="0"/>
                </a:ln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88900">
            <a:solidFill>
              <a:srgbClr val="FFFFFF"/>
            </a:solidFill>
          </a:ln>
          <a:effectLst/>
        </p:spPr>
        <p:txBody>
          <a:bodyPr wrap="none" anchor="ctr"/>
          <a:lstStyle/>
          <a:p>
            <a:pPr defTabSz="914194">
              <a:buClrTx/>
              <a:defRPr/>
            </a:pPr>
            <a:endParaRPr lang="en-US" sz="1800" kern="1200">
              <a:solidFill>
                <a:srgbClr val="747A94"/>
              </a:solidFill>
              <a:latin typeface="Poppins" panose="00000500000000000000" pitchFamily="2" charset="0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E8784-3A6B-8606-E062-7DE255AF8126}"/>
              </a:ext>
            </a:extLst>
          </p:cNvPr>
          <p:cNvSpPr txBox="1"/>
          <p:nvPr/>
        </p:nvSpPr>
        <p:spPr>
          <a:xfrm>
            <a:off x="2357803" y="3659548"/>
            <a:ext cx="3048839" cy="337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194">
              <a:lnSpc>
                <a:spcPts val="1751"/>
              </a:lnSpc>
              <a:buClrTx/>
            </a:pPr>
            <a:r>
              <a:rPr lang="en-US" sz="2133" kern="1200" spc="-35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Description of data 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4B5CF8-9509-C13F-59AA-E3A1E3248464}"/>
              </a:ext>
            </a:extLst>
          </p:cNvPr>
          <p:cNvSpPr txBox="1"/>
          <p:nvPr/>
        </p:nvSpPr>
        <p:spPr>
          <a:xfrm>
            <a:off x="1284637" y="3471986"/>
            <a:ext cx="714423" cy="669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914194">
              <a:lnSpc>
                <a:spcPts val="4700"/>
              </a:lnSpc>
              <a:buClrTx/>
            </a:pPr>
            <a:r>
              <a:rPr lang="en-US" sz="3700" b="1" kern="1200" spc="-165">
                <a:solidFill>
                  <a:srgbClr val="FFFFFF"/>
                </a:solidFill>
                <a:latin typeface="Calibri" panose="020F0502020204030204"/>
                <a:ea typeface="+mn-ea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E44F09-821F-2C98-E8F0-A1D0E9326EB1}"/>
              </a:ext>
            </a:extLst>
          </p:cNvPr>
          <p:cNvSpPr/>
          <p:nvPr/>
        </p:nvSpPr>
        <p:spPr>
          <a:xfrm>
            <a:off x="4744075" y="4636291"/>
            <a:ext cx="1057216" cy="8331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buClrTx/>
              <a:defRPr/>
            </a:pPr>
            <a:endParaRPr lang="en-DE" sz="24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 65">
            <a:extLst>
              <a:ext uri="{FF2B5EF4-FFF2-40B4-BE49-F238E27FC236}">
                <a16:creationId xmlns:a16="http://schemas.microsoft.com/office/drawing/2014/main" id="{D1EC32C8-D78C-4EFD-0701-004746EB9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8559" y="4632402"/>
            <a:ext cx="4362732" cy="837071"/>
          </a:xfrm>
          <a:custGeom>
            <a:avLst/>
            <a:gdLst>
              <a:gd name="T0" fmla="*/ 2808823 w 9655"/>
              <a:gd name="T1" fmla="*/ 666390 h 1852"/>
              <a:gd name="T2" fmla="*/ 0 w 9655"/>
              <a:gd name="T3" fmla="*/ 666390 h 1852"/>
              <a:gd name="T4" fmla="*/ 0 w 9655"/>
              <a:gd name="T5" fmla="*/ 0 h 1852"/>
              <a:gd name="T6" fmla="*/ 3474677 w 9655"/>
              <a:gd name="T7" fmla="*/ 0 h 1852"/>
              <a:gd name="T8" fmla="*/ 3474677 w 9655"/>
              <a:gd name="T9" fmla="*/ 0 h 1852"/>
              <a:gd name="T10" fmla="*/ 2808823 w 9655"/>
              <a:gd name="T11" fmla="*/ 666390 h 18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655" h="1852">
                <a:moveTo>
                  <a:pt x="7804" y="1851"/>
                </a:moveTo>
                <a:lnTo>
                  <a:pt x="0" y="1851"/>
                </a:lnTo>
                <a:lnTo>
                  <a:pt x="0" y="0"/>
                </a:lnTo>
                <a:lnTo>
                  <a:pt x="9654" y="0"/>
                </a:lnTo>
                <a:cubicBezTo>
                  <a:pt x="9654" y="1022"/>
                  <a:pt x="8826" y="1851"/>
                  <a:pt x="7804" y="1851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194">
              <a:buClrTx/>
              <a:defRPr/>
            </a:pPr>
            <a:endParaRPr lang="en-US" sz="1800" kern="1200">
              <a:solidFill>
                <a:srgbClr val="747A94"/>
              </a:solidFill>
              <a:latin typeface="Poppins" panose="00000500000000000000" pitchFamily="2" charset="0"/>
              <a:ea typeface="+mn-ea"/>
            </a:endParaRPr>
          </a:p>
        </p:txBody>
      </p:sp>
      <p:sp>
        <p:nvSpPr>
          <p:cNvPr id="22" name="Freeform 194">
            <a:extLst>
              <a:ext uri="{FF2B5EF4-FFF2-40B4-BE49-F238E27FC236}">
                <a16:creationId xmlns:a16="http://schemas.microsoft.com/office/drawing/2014/main" id="{9B3730FB-890C-D9D6-2ABA-E479ACA5C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815" y="4554674"/>
            <a:ext cx="1124067" cy="974589"/>
          </a:xfrm>
          <a:custGeom>
            <a:avLst/>
            <a:gdLst>
              <a:gd name="T0" fmla="*/ 671153 w 2488"/>
              <a:gd name="T1" fmla="*/ 0 h 2156"/>
              <a:gd name="T2" fmla="*/ 223838 w 2488"/>
              <a:gd name="T3" fmla="*/ 0 h 2156"/>
              <a:gd name="T4" fmla="*/ 0 w 2488"/>
              <a:gd name="T5" fmla="*/ 388144 h 2156"/>
              <a:gd name="T6" fmla="*/ 223838 w 2488"/>
              <a:gd name="T7" fmla="*/ 775927 h 2156"/>
              <a:gd name="T8" fmla="*/ 671153 w 2488"/>
              <a:gd name="T9" fmla="*/ 775927 h 2156"/>
              <a:gd name="T10" fmla="*/ 894990 w 2488"/>
              <a:gd name="T11" fmla="*/ 388144 h 2156"/>
              <a:gd name="T12" fmla="*/ 671153 w 2488"/>
              <a:gd name="T13" fmla="*/ 0 h 21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88" h="2156">
                <a:moveTo>
                  <a:pt x="1865" y="0"/>
                </a:moveTo>
                <a:lnTo>
                  <a:pt x="622" y="0"/>
                </a:lnTo>
                <a:lnTo>
                  <a:pt x="0" y="1078"/>
                </a:lnTo>
                <a:lnTo>
                  <a:pt x="622" y="2155"/>
                </a:lnTo>
                <a:lnTo>
                  <a:pt x="1865" y="2155"/>
                </a:lnTo>
                <a:lnTo>
                  <a:pt x="2487" y="1078"/>
                </a:lnTo>
                <a:lnTo>
                  <a:pt x="1865" y="0"/>
                </a:ln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88900">
            <a:solidFill>
              <a:srgbClr val="FFFFFF"/>
            </a:solidFill>
          </a:ln>
          <a:effectLst/>
        </p:spPr>
        <p:txBody>
          <a:bodyPr wrap="none" anchor="ctr"/>
          <a:lstStyle/>
          <a:p>
            <a:pPr defTabSz="914194">
              <a:buClrTx/>
              <a:defRPr/>
            </a:pPr>
            <a:endParaRPr lang="en-US" sz="1800" kern="1200">
              <a:solidFill>
                <a:srgbClr val="747A94"/>
              </a:solidFill>
              <a:latin typeface="Poppins" panose="00000500000000000000" pitchFamily="2" charset="0"/>
              <a:ea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2662EF-94AE-C301-F598-421BC40189F8}"/>
              </a:ext>
            </a:extLst>
          </p:cNvPr>
          <p:cNvSpPr txBox="1"/>
          <p:nvPr/>
        </p:nvSpPr>
        <p:spPr>
          <a:xfrm>
            <a:off x="2340694" y="4895893"/>
            <a:ext cx="3048839" cy="337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194">
              <a:lnSpc>
                <a:spcPts val="1751"/>
              </a:lnSpc>
              <a:buClrTx/>
            </a:pPr>
            <a:r>
              <a:rPr lang="en-US" sz="2133" kern="1200" spc="-35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Analysis process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BFF529-9377-846D-2B14-20C599BD5054}"/>
              </a:ext>
            </a:extLst>
          </p:cNvPr>
          <p:cNvSpPr txBox="1"/>
          <p:nvPr/>
        </p:nvSpPr>
        <p:spPr>
          <a:xfrm>
            <a:off x="1284637" y="4706384"/>
            <a:ext cx="714423" cy="669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914194">
              <a:lnSpc>
                <a:spcPts val="4700"/>
              </a:lnSpc>
              <a:buClrTx/>
            </a:pPr>
            <a:r>
              <a:rPr lang="en-US" sz="3700" b="1" kern="1200" spc="-165">
                <a:solidFill>
                  <a:srgbClr val="FFFFFF"/>
                </a:solidFill>
                <a:latin typeface="Calibri" panose="020F0502020204030204"/>
                <a:ea typeface="+mn-ea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D82591-2F21-6206-15F2-3C22E3E17408}"/>
              </a:ext>
            </a:extLst>
          </p:cNvPr>
          <p:cNvSpPr/>
          <p:nvPr/>
        </p:nvSpPr>
        <p:spPr>
          <a:xfrm>
            <a:off x="10296272" y="2187503"/>
            <a:ext cx="1057216" cy="8370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buClrTx/>
              <a:defRPr/>
            </a:pPr>
            <a:endParaRPr lang="en-DE" sz="24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reeform 65">
            <a:extLst>
              <a:ext uri="{FF2B5EF4-FFF2-40B4-BE49-F238E27FC236}">
                <a16:creationId xmlns:a16="http://schemas.microsoft.com/office/drawing/2014/main" id="{2D186290-7B9B-97D3-1D9B-58B826799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069" y="2187503"/>
            <a:ext cx="4362732" cy="837071"/>
          </a:xfrm>
          <a:custGeom>
            <a:avLst/>
            <a:gdLst>
              <a:gd name="T0" fmla="*/ 2808823 w 9655"/>
              <a:gd name="T1" fmla="*/ 666390 h 1852"/>
              <a:gd name="T2" fmla="*/ 0 w 9655"/>
              <a:gd name="T3" fmla="*/ 666390 h 1852"/>
              <a:gd name="T4" fmla="*/ 0 w 9655"/>
              <a:gd name="T5" fmla="*/ 0 h 1852"/>
              <a:gd name="T6" fmla="*/ 3474677 w 9655"/>
              <a:gd name="T7" fmla="*/ 0 h 1852"/>
              <a:gd name="T8" fmla="*/ 3474677 w 9655"/>
              <a:gd name="T9" fmla="*/ 0 h 1852"/>
              <a:gd name="T10" fmla="*/ 2808823 w 9655"/>
              <a:gd name="T11" fmla="*/ 666390 h 18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655" h="1852">
                <a:moveTo>
                  <a:pt x="7804" y="1851"/>
                </a:moveTo>
                <a:lnTo>
                  <a:pt x="0" y="1851"/>
                </a:lnTo>
                <a:lnTo>
                  <a:pt x="0" y="0"/>
                </a:lnTo>
                <a:lnTo>
                  <a:pt x="9654" y="0"/>
                </a:lnTo>
                <a:cubicBezTo>
                  <a:pt x="9654" y="1022"/>
                  <a:pt x="8826" y="1851"/>
                  <a:pt x="7804" y="1851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194">
              <a:buClrTx/>
              <a:defRPr/>
            </a:pPr>
            <a:endParaRPr lang="en-US" sz="1800" kern="1200">
              <a:solidFill>
                <a:srgbClr val="747A94"/>
              </a:solidFill>
              <a:latin typeface="Poppins" panose="00000500000000000000" pitchFamily="2" charset="0"/>
              <a:ea typeface="+mn-ea"/>
            </a:endParaRPr>
          </a:p>
        </p:txBody>
      </p:sp>
      <p:sp>
        <p:nvSpPr>
          <p:cNvPr id="57" name="Freeform 194">
            <a:extLst>
              <a:ext uri="{FF2B5EF4-FFF2-40B4-BE49-F238E27FC236}">
                <a16:creationId xmlns:a16="http://schemas.microsoft.com/office/drawing/2014/main" id="{A1A0BCBB-7ECF-AFC3-BA52-14CEAA816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012" y="2103062"/>
            <a:ext cx="1124067" cy="974589"/>
          </a:xfrm>
          <a:custGeom>
            <a:avLst/>
            <a:gdLst>
              <a:gd name="T0" fmla="*/ 671153 w 2488"/>
              <a:gd name="T1" fmla="*/ 0 h 2156"/>
              <a:gd name="T2" fmla="*/ 223838 w 2488"/>
              <a:gd name="T3" fmla="*/ 0 h 2156"/>
              <a:gd name="T4" fmla="*/ 0 w 2488"/>
              <a:gd name="T5" fmla="*/ 388144 h 2156"/>
              <a:gd name="T6" fmla="*/ 223838 w 2488"/>
              <a:gd name="T7" fmla="*/ 775927 h 2156"/>
              <a:gd name="T8" fmla="*/ 671153 w 2488"/>
              <a:gd name="T9" fmla="*/ 775927 h 2156"/>
              <a:gd name="T10" fmla="*/ 894990 w 2488"/>
              <a:gd name="T11" fmla="*/ 388144 h 2156"/>
              <a:gd name="T12" fmla="*/ 671153 w 2488"/>
              <a:gd name="T13" fmla="*/ 0 h 21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88" h="2156">
                <a:moveTo>
                  <a:pt x="1865" y="0"/>
                </a:moveTo>
                <a:lnTo>
                  <a:pt x="622" y="0"/>
                </a:lnTo>
                <a:lnTo>
                  <a:pt x="0" y="1078"/>
                </a:lnTo>
                <a:lnTo>
                  <a:pt x="622" y="2155"/>
                </a:lnTo>
                <a:lnTo>
                  <a:pt x="1865" y="2155"/>
                </a:lnTo>
                <a:lnTo>
                  <a:pt x="2487" y="1078"/>
                </a:lnTo>
                <a:lnTo>
                  <a:pt x="1865" y="0"/>
                </a:lnTo>
              </a:path>
            </a:pathLst>
          </a:custGeom>
          <a:solidFill>
            <a:schemeClr val="accent2"/>
          </a:solidFill>
          <a:ln w="88900">
            <a:solidFill>
              <a:srgbClr val="FFFFFF"/>
            </a:solidFill>
          </a:ln>
          <a:effectLst/>
        </p:spPr>
        <p:txBody>
          <a:bodyPr wrap="none" anchor="ctr"/>
          <a:lstStyle/>
          <a:p>
            <a:pPr defTabSz="914194">
              <a:buClrTx/>
              <a:defRPr/>
            </a:pPr>
            <a:endParaRPr lang="en-US" sz="1800" kern="1200">
              <a:solidFill>
                <a:srgbClr val="747A94"/>
              </a:solidFill>
              <a:latin typeface="Poppins" panose="00000500000000000000" pitchFamily="2" charset="0"/>
              <a:ea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29594BF-79F2-93BF-EFCD-BD043F21E0EB}"/>
              </a:ext>
            </a:extLst>
          </p:cNvPr>
          <p:cNvSpPr txBox="1"/>
          <p:nvPr/>
        </p:nvSpPr>
        <p:spPr>
          <a:xfrm>
            <a:off x="7910001" y="2442333"/>
            <a:ext cx="3048839" cy="33765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defTabSz="914194">
              <a:lnSpc>
                <a:spcPts val="1751"/>
              </a:lnSpc>
            </a:pPr>
            <a:r>
              <a:rPr lang="en-US" sz="2100" spc="-35">
                <a:latin typeface="Calibri"/>
                <a:cs typeface="Calibri"/>
              </a:rPr>
              <a:t>Preparation of</a:t>
            </a:r>
            <a:r>
              <a:rPr lang="en-US" sz="2100" kern="1200" spc="-35">
                <a:latin typeface="Calibri"/>
                <a:cs typeface="Calibri"/>
              </a:rPr>
              <a:t> data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1F8400-C26B-46C2-450D-4A1BC71AC5CD}"/>
              </a:ext>
            </a:extLst>
          </p:cNvPr>
          <p:cNvSpPr txBox="1"/>
          <p:nvPr/>
        </p:nvSpPr>
        <p:spPr>
          <a:xfrm>
            <a:off x="6836834" y="2254772"/>
            <a:ext cx="714423" cy="669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914194">
              <a:lnSpc>
                <a:spcPts val="4700"/>
              </a:lnSpc>
              <a:buClrTx/>
            </a:pPr>
            <a:r>
              <a:rPr lang="en-US" sz="3700" b="1" kern="1200" spc="-165">
                <a:solidFill>
                  <a:srgbClr val="FFFFFF"/>
                </a:solidFill>
                <a:latin typeface="Calibri" panose="020F0502020204030204"/>
                <a:ea typeface="+mn-ea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24E4D77-BB2D-106D-C6F5-8904DAC0749C}"/>
              </a:ext>
            </a:extLst>
          </p:cNvPr>
          <p:cNvSpPr/>
          <p:nvPr/>
        </p:nvSpPr>
        <p:spPr>
          <a:xfrm>
            <a:off x="10296272" y="3395018"/>
            <a:ext cx="1057216" cy="8370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buClrTx/>
              <a:defRPr/>
            </a:pPr>
            <a:endParaRPr lang="en-DE" sz="24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reeform 65">
            <a:extLst>
              <a:ext uri="{FF2B5EF4-FFF2-40B4-BE49-F238E27FC236}">
                <a16:creationId xmlns:a16="http://schemas.microsoft.com/office/drawing/2014/main" id="{B8F7FA9B-D9C6-397C-D198-F19473B60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757" y="3398005"/>
            <a:ext cx="4362732" cy="837071"/>
          </a:xfrm>
          <a:custGeom>
            <a:avLst/>
            <a:gdLst>
              <a:gd name="T0" fmla="*/ 2808823 w 9655"/>
              <a:gd name="T1" fmla="*/ 666390 h 1852"/>
              <a:gd name="T2" fmla="*/ 0 w 9655"/>
              <a:gd name="T3" fmla="*/ 666390 h 1852"/>
              <a:gd name="T4" fmla="*/ 0 w 9655"/>
              <a:gd name="T5" fmla="*/ 0 h 1852"/>
              <a:gd name="T6" fmla="*/ 3474677 w 9655"/>
              <a:gd name="T7" fmla="*/ 0 h 1852"/>
              <a:gd name="T8" fmla="*/ 3474677 w 9655"/>
              <a:gd name="T9" fmla="*/ 0 h 1852"/>
              <a:gd name="T10" fmla="*/ 2808823 w 9655"/>
              <a:gd name="T11" fmla="*/ 666390 h 18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655" h="1852">
                <a:moveTo>
                  <a:pt x="7804" y="1851"/>
                </a:moveTo>
                <a:lnTo>
                  <a:pt x="0" y="1851"/>
                </a:lnTo>
                <a:lnTo>
                  <a:pt x="0" y="0"/>
                </a:lnTo>
                <a:lnTo>
                  <a:pt x="9654" y="0"/>
                </a:lnTo>
                <a:cubicBezTo>
                  <a:pt x="9654" y="1022"/>
                  <a:pt x="8826" y="1851"/>
                  <a:pt x="7804" y="1851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194">
              <a:buClrTx/>
              <a:defRPr/>
            </a:pPr>
            <a:endParaRPr lang="en-US" sz="1800" kern="1200">
              <a:solidFill>
                <a:srgbClr val="747A94"/>
              </a:solidFill>
              <a:latin typeface="Poppins" panose="00000500000000000000" pitchFamily="2" charset="0"/>
              <a:ea typeface="+mn-ea"/>
            </a:endParaRPr>
          </a:p>
        </p:txBody>
      </p:sp>
      <p:sp>
        <p:nvSpPr>
          <p:cNvPr id="62" name="Freeform 194">
            <a:extLst>
              <a:ext uri="{FF2B5EF4-FFF2-40B4-BE49-F238E27FC236}">
                <a16:creationId xmlns:a16="http://schemas.microsoft.com/office/drawing/2014/main" id="{6C3645EB-56C4-ADBA-C0E7-E36AF45AE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012" y="3320276"/>
            <a:ext cx="1124067" cy="974589"/>
          </a:xfrm>
          <a:custGeom>
            <a:avLst/>
            <a:gdLst>
              <a:gd name="T0" fmla="*/ 671153 w 2488"/>
              <a:gd name="T1" fmla="*/ 0 h 2156"/>
              <a:gd name="T2" fmla="*/ 223838 w 2488"/>
              <a:gd name="T3" fmla="*/ 0 h 2156"/>
              <a:gd name="T4" fmla="*/ 0 w 2488"/>
              <a:gd name="T5" fmla="*/ 388144 h 2156"/>
              <a:gd name="T6" fmla="*/ 223838 w 2488"/>
              <a:gd name="T7" fmla="*/ 775927 h 2156"/>
              <a:gd name="T8" fmla="*/ 671153 w 2488"/>
              <a:gd name="T9" fmla="*/ 775927 h 2156"/>
              <a:gd name="T10" fmla="*/ 894990 w 2488"/>
              <a:gd name="T11" fmla="*/ 388144 h 2156"/>
              <a:gd name="T12" fmla="*/ 671153 w 2488"/>
              <a:gd name="T13" fmla="*/ 0 h 21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88" h="2156">
                <a:moveTo>
                  <a:pt x="1865" y="0"/>
                </a:moveTo>
                <a:lnTo>
                  <a:pt x="622" y="0"/>
                </a:lnTo>
                <a:lnTo>
                  <a:pt x="0" y="1078"/>
                </a:lnTo>
                <a:lnTo>
                  <a:pt x="622" y="2155"/>
                </a:lnTo>
                <a:lnTo>
                  <a:pt x="1865" y="2155"/>
                </a:lnTo>
                <a:lnTo>
                  <a:pt x="2487" y="1078"/>
                </a:lnTo>
                <a:lnTo>
                  <a:pt x="1865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88900">
            <a:solidFill>
              <a:srgbClr val="FFFFFF"/>
            </a:solidFill>
          </a:ln>
          <a:effectLst/>
        </p:spPr>
        <p:txBody>
          <a:bodyPr wrap="none" anchor="ctr"/>
          <a:lstStyle/>
          <a:p>
            <a:pPr defTabSz="914194">
              <a:buClrTx/>
              <a:defRPr/>
            </a:pPr>
            <a:endParaRPr lang="en-US" sz="1800" kern="1200">
              <a:solidFill>
                <a:srgbClr val="747A94"/>
              </a:solidFill>
              <a:latin typeface="Poppins" panose="00000500000000000000" pitchFamily="2" charset="0"/>
              <a:ea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51298EA-F8B6-FBE0-7255-D6E17EB4B786}"/>
              </a:ext>
            </a:extLst>
          </p:cNvPr>
          <p:cNvSpPr txBox="1"/>
          <p:nvPr/>
        </p:nvSpPr>
        <p:spPr>
          <a:xfrm>
            <a:off x="7910001" y="3659548"/>
            <a:ext cx="3048839" cy="337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194">
              <a:lnSpc>
                <a:spcPts val="1751"/>
              </a:lnSpc>
              <a:buClrTx/>
            </a:pPr>
            <a:r>
              <a:rPr lang="en-US" sz="2133" kern="1200" spc="-35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Results of analysis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69E9817-5BF2-C0BF-1ECD-8F8715E01A9F}"/>
              </a:ext>
            </a:extLst>
          </p:cNvPr>
          <p:cNvSpPr txBox="1"/>
          <p:nvPr/>
        </p:nvSpPr>
        <p:spPr>
          <a:xfrm>
            <a:off x="6836834" y="3471986"/>
            <a:ext cx="714423" cy="669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914194">
              <a:lnSpc>
                <a:spcPts val="4700"/>
              </a:lnSpc>
              <a:buClrTx/>
            </a:pPr>
            <a:r>
              <a:rPr lang="en-US" sz="3700" b="1" kern="1200" spc="-165">
                <a:solidFill>
                  <a:srgbClr val="FFFFFF"/>
                </a:solidFill>
                <a:latin typeface="Calibri" panose="020F0502020204030204"/>
                <a:ea typeface="+mn-ea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61C0C84-1494-68C8-1328-E52FDB29D49C}"/>
              </a:ext>
            </a:extLst>
          </p:cNvPr>
          <p:cNvSpPr/>
          <p:nvPr/>
        </p:nvSpPr>
        <p:spPr>
          <a:xfrm>
            <a:off x="10296272" y="4636291"/>
            <a:ext cx="1057216" cy="8331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buClrTx/>
              <a:defRPr/>
            </a:pPr>
            <a:endParaRPr lang="en-DE" sz="24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2930158D-3EAE-2682-AE2D-FBE946860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757" y="4632402"/>
            <a:ext cx="4362732" cy="837071"/>
          </a:xfrm>
          <a:custGeom>
            <a:avLst/>
            <a:gdLst>
              <a:gd name="T0" fmla="*/ 2808823 w 9655"/>
              <a:gd name="T1" fmla="*/ 666390 h 1852"/>
              <a:gd name="T2" fmla="*/ 0 w 9655"/>
              <a:gd name="T3" fmla="*/ 666390 h 1852"/>
              <a:gd name="T4" fmla="*/ 0 w 9655"/>
              <a:gd name="T5" fmla="*/ 0 h 1852"/>
              <a:gd name="T6" fmla="*/ 3474677 w 9655"/>
              <a:gd name="T7" fmla="*/ 0 h 1852"/>
              <a:gd name="T8" fmla="*/ 3474677 w 9655"/>
              <a:gd name="T9" fmla="*/ 0 h 1852"/>
              <a:gd name="T10" fmla="*/ 2808823 w 9655"/>
              <a:gd name="T11" fmla="*/ 666390 h 18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655" h="1852">
                <a:moveTo>
                  <a:pt x="7804" y="1851"/>
                </a:moveTo>
                <a:lnTo>
                  <a:pt x="0" y="1851"/>
                </a:lnTo>
                <a:lnTo>
                  <a:pt x="0" y="0"/>
                </a:lnTo>
                <a:lnTo>
                  <a:pt x="9654" y="0"/>
                </a:lnTo>
                <a:cubicBezTo>
                  <a:pt x="9654" y="1022"/>
                  <a:pt x="8826" y="1851"/>
                  <a:pt x="7804" y="1851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194">
              <a:buClrTx/>
              <a:defRPr/>
            </a:pPr>
            <a:endParaRPr lang="en-US" sz="1800" kern="1200">
              <a:solidFill>
                <a:srgbClr val="747A94"/>
              </a:solidFill>
              <a:latin typeface="Poppins" panose="00000500000000000000" pitchFamily="2" charset="0"/>
              <a:ea typeface="+mn-ea"/>
            </a:endParaRPr>
          </a:p>
        </p:txBody>
      </p:sp>
      <p:sp>
        <p:nvSpPr>
          <p:cNvPr id="67" name="Freeform 194">
            <a:extLst>
              <a:ext uri="{FF2B5EF4-FFF2-40B4-BE49-F238E27FC236}">
                <a16:creationId xmlns:a16="http://schemas.microsoft.com/office/drawing/2014/main" id="{E18DA09A-11C9-1683-9CF0-CC5562385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012" y="4554674"/>
            <a:ext cx="1124067" cy="974589"/>
          </a:xfrm>
          <a:custGeom>
            <a:avLst/>
            <a:gdLst>
              <a:gd name="T0" fmla="*/ 671153 w 2488"/>
              <a:gd name="T1" fmla="*/ 0 h 2156"/>
              <a:gd name="T2" fmla="*/ 223838 w 2488"/>
              <a:gd name="T3" fmla="*/ 0 h 2156"/>
              <a:gd name="T4" fmla="*/ 0 w 2488"/>
              <a:gd name="T5" fmla="*/ 388144 h 2156"/>
              <a:gd name="T6" fmla="*/ 223838 w 2488"/>
              <a:gd name="T7" fmla="*/ 775927 h 2156"/>
              <a:gd name="T8" fmla="*/ 671153 w 2488"/>
              <a:gd name="T9" fmla="*/ 775927 h 2156"/>
              <a:gd name="T10" fmla="*/ 894990 w 2488"/>
              <a:gd name="T11" fmla="*/ 388144 h 2156"/>
              <a:gd name="T12" fmla="*/ 671153 w 2488"/>
              <a:gd name="T13" fmla="*/ 0 h 21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88" h="2156">
                <a:moveTo>
                  <a:pt x="1865" y="0"/>
                </a:moveTo>
                <a:lnTo>
                  <a:pt x="622" y="0"/>
                </a:lnTo>
                <a:lnTo>
                  <a:pt x="0" y="1078"/>
                </a:lnTo>
                <a:lnTo>
                  <a:pt x="622" y="2155"/>
                </a:lnTo>
                <a:lnTo>
                  <a:pt x="1865" y="2155"/>
                </a:lnTo>
                <a:lnTo>
                  <a:pt x="2487" y="1078"/>
                </a:lnTo>
                <a:lnTo>
                  <a:pt x="1865" y="0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88900">
            <a:solidFill>
              <a:srgbClr val="FFFFFF"/>
            </a:solidFill>
          </a:ln>
          <a:effectLst/>
        </p:spPr>
        <p:txBody>
          <a:bodyPr wrap="none" anchor="ctr"/>
          <a:lstStyle/>
          <a:p>
            <a:pPr defTabSz="914194">
              <a:buClrTx/>
              <a:defRPr/>
            </a:pPr>
            <a:endParaRPr lang="en-US" sz="1800" kern="1200">
              <a:solidFill>
                <a:srgbClr val="747A94"/>
              </a:solidFill>
              <a:latin typeface="Poppins" panose="00000500000000000000" pitchFamily="2" charset="0"/>
              <a:ea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72E385-16CA-896E-4BC5-FC30C30EEC64}"/>
              </a:ext>
            </a:extLst>
          </p:cNvPr>
          <p:cNvSpPr txBox="1"/>
          <p:nvPr/>
        </p:nvSpPr>
        <p:spPr>
          <a:xfrm>
            <a:off x="7910001" y="4895893"/>
            <a:ext cx="3048839" cy="337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194">
              <a:lnSpc>
                <a:spcPts val="1751"/>
              </a:lnSpc>
              <a:buClrTx/>
            </a:pPr>
            <a:r>
              <a:rPr lang="en-US" sz="2133" kern="1200" spc="-35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0CB8DD-351F-C495-5D5F-DF26D3E2EBAD}"/>
              </a:ext>
            </a:extLst>
          </p:cNvPr>
          <p:cNvSpPr txBox="1"/>
          <p:nvPr/>
        </p:nvSpPr>
        <p:spPr>
          <a:xfrm>
            <a:off x="6836834" y="4706384"/>
            <a:ext cx="714423" cy="669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914194">
              <a:lnSpc>
                <a:spcPts val="4700"/>
              </a:lnSpc>
              <a:buClrTx/>
            </a:pPr>
            <a:r>
              <a:rPr lang="en-US" sz="3700" b="1" kern="1200" spc="-165">
                <a:solidFill>
                  <a:srgbClr val="FFFFFF"/>
                </a:solidFill>
                <a:latin typeface="Calibri" panose="020F0502020204030204"/>
                <a:ea typeface="+mn-ea"/>
                <a:cs typeface="Poppins" panose="00000500000000000000" pitchFamily="2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431581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E336-FC61-C73E-7544-762DFB23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use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8EA88-9B11-36EF-CBC2-C5EAC69A98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7">
              <a:buClrTx/>
            </a:pPr>
            <a:fld id="{4FAB73BC-B049-4115-A692-8D63A059BFB8}" type="slidenum">
              <a:rPr lang="en-US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/>
                <a:ea typeface="+mn-ea"/>
                <a:cs typeface="+mn-cs"/>
              </a:rPr>
              <a:pPr defTabSz="914377">
                <a:buClrTx/>
              </a:pPr>
              <a:t>3</a:t>
            </a:fld>
            <a:endParaRPr lang="en-US" kern="1200">
              <a:solidFill>
                <a:prstClr val="black">
                  <a:lumMod val="75000"/>
                  <a:lumOff val="25000"/>
                </a:prstClr>
              </a:solidFill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026" name="Picture 2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20117CDA-01D1-9FEF-429D-78F744DFA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33" y="1709656"/>
            <a:ext cx="6719483" cy="299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D9C7707-E619-B51A-93EA-E96DD9EB7C32}"/>
              </a:ext>
            </a:extLst>
          </p:cNvPr>
          <p:cNvSpPr/>
          <p:nvPr/>
        </p:nvSpPr>
        <p:spPr>
          <a:xfrm>
            <a:off x="368134" y="5027910"/>
            <a:ext cx="437321" cy="44407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533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1C4C2C8-9CA7-2EAF-C767-5FF4B6590050}"/>
              </a:ext>
            </a:extLst>
          </p:cNvPr>
          <p:cNvSpPr/>
          <p:nvPr/>
        </p:nvSpPr>
        <p:spPr>
          <a:xfrm>
            <a:off x="368134" y="5788628"/>
            <a:ext cx="437321" cy="44407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533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B244FE-067D-EB89-BFF4-B6E75794CD59}"/>
              </a:ext>
            </a:extLst>
          </p:cNvPr>
          <p:cNvSpPr/>
          <p:nvPr/>
        </p:nvSpPr>
        <p:spPr>
          <a:xfrm>
            <a:off x="1086680" y="4976525"/>
            <a:ext cx="6000937" cy="5468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DE">
                <a:latin typeface="Calibri"/>
                <a:cs typeface="Calibri"/>
              </a:rPr>
              <a:t>Goal: Finding patterns in the Global Terrorism Database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6245F6-6000-01CA-CED5-D7AF6E6CC117}"/>
              </a:ext>
            </a:extLst>
          </p:cNvPr>
          <p:cNvSpPr/>
          <p:nvPr/>
        </p:nvSpPr>
        <p:spPr>
          <a:xfrm>
            <a:off x="1086678" y="5737242"/>
            <a:ext cx="6000937" cy="5468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>
                <a:latin typeface="Calibri" panose="020F0502020204030204" pitchFamily="34" charset="0"/>
                <a:cs typeface="Calibri" panose="020F0502020204030204" pitchFamily="34" charset="0"/>
              </a:rPr>
              <a:t>Knowing patterns can help increase security measures that can prevent the loss of life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BD6DAE-0253-1DCB-B663-6C80C8689282}"/>
              </a:ext>
            </a:extLst>
          </p:cNvPr>
          <p:cNvSpPr/>
          <p:nvPr/>
        </p:nvSpPr>
        <p:spPr>
          <a:xfrm>
            <a:off x="7445829" y="1520416"/>
            <a:ext cx="4423052" cy="540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2533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Focus topics: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929EE7-8560-E7C2-9EB7-A6C5405B4B5B}"/>
              </a:ext>
            </a:extLst>
          </p:cNvPr>
          <p:cNvSpPr/>
          <p:nvPr/>
        </p:nvSpPr>
        <p:spPr>
          <a:xfrm>
            <a:off x="7472861" y="2400595"/>
            <a:ext cx="590024" cy="540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533" b="1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433772-AF26-4143-24BF-A8F6659B1B7A}"/>
              </a:ext>
            </a:extLst>
          </p:cNvPr>
          <p:cNvSpPr/>
          <p:nvPr/>
        </p:nvSpPr>
        <p:spPr>
          <a:xfrm>
            <a:off x="8176467" y="2400594"/>
            <a:ext cx="3177333" cy="540059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regions of attack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232E10-60D0-605C-4C99-225DBDE9C4E5}"/>
              </a:ext>
            </a:extLst>
          </p:cNvPr>
          <p:cNvSpPr/>
          <p:nvPr/>
        </p:nvSpPr>
        <p:spPr>
          <a:xfrm>
            <a:off x="7472861" y="3132033"/>
            <a:ext cx="590024" cy="540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533" b="1">
                <a:solidFill>
                  <a:schemeClr val="accent2"/>
                </a:solidFill>
              </a:rPr>
              <a:t>2.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582CEC-50C4-3A08-9138-C2973D8256AF}"/>
              </a:ext>
            </a:extLst>
          </p:cNvPr>
          <p:cNvSpPr/>
          <p:nvPr/>
        </p:nvSpPr>
        <p:spPr>
          <a:xfrm>
            <a:off x="8192544" y="3132033"/>
            <a:ext cx="3177333" cy="54005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attacker and weapon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2884CB-D4E7-7B1F-4DE9-EECDA03EE659}"/>
              </a:ext>
            </a:extLst>
          </p:cNvPr>
          <p:cNvSpPr/>
          <p:nvPr/>
        </p:nvSpPr>
        <p:spPr>
          <a:xfrm>
            <a:off x="7472861" y="3863470"/>
            <a:ext cx="590024" cy="540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533" b="1">
                <a:solidFill>
                  <a:schemeClr val="accent5"/>
                </a:solidFill>
              </a:rPr>
              <a:t>3.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A41624-C6F4-FC79-07A4-75890D8EA364}"/>
              </a:ext>
            </a:extLst>
          </p:cNvPr>
          <p:cNvSpPr/>
          <p:nvPr/>
        </p:nvSpPr>
        <p:spPr>
          <a:xfrm>
            <a:off x="8192544" y="3863470"/>
            <a:ext cx="3177333" cy="54005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between victim and location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FA98D5-E496-C0FB-2FF3-200CDE675FB2}"/>
              </a:ext>
            </a:extLst>
          </p:cNvPr>
          <p:cNvSpPr/>
          <p:nvPr/>
        </p:nvSpPr>
        <p:spPr>
          <a:xfrm>
            <a:off x="7472861" y="4594907"/>
            <a:ext cx="590024" cy="540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533" b="1">
                <a:solidFill>
                  <a:schemeClr val="accent4"/>
                </a:solidFill>
              </a:rPr>
              <a:t>4.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B9364A-7F37-59FC-27EC-A1B6A81462D7}"/>
              </a:ext>
            </a:extLst>
          </p:cNvPr>
          <p:cNvSpPr/>
          <p:nvPr/>
        </p:nvSpPr>
        <p:spPr>
          <a:xfrm>
            <a:off x="8192544" y="4594907"/>
            <a:ext cx="3177333" cy="540059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between victim and weapon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65E800-6EEC-39A3-54DD-748C0551FD77}"/>
              </a:ext>
            </a:extLst>
          </p:cNvPr>
          <p:cNvSpPr/>
          <p:nvPr/>
        </p:nvSpPr>
        <p:spPr>
          <a:xfrm>
            <a:off x="7472861" y="5326343"/>
            <a:ext cx="590024" cy="540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533" b="1">
                <a:solidFill>
                  <a:schemeClr val="accent6"/>
                </a:solidFill>
              </a:rPr>
              <a:t>5.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0863AD-B532-97A2-4715-6D61012C03CD}"/>
              </a:ext>
            </a:extLst>
          </p:cNvPr>
          <p:cNvSpPr/>
          <p:nvPr/>
        </p:nvSpPr>
        <p:spPr>
          <a:xfrm>
            <a:off x="8192544" y="5326342"/>
            <a:ext cx="3177333" cy="540059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between location and attacker</a:t>
            </a:r>
          </a:p>
        </p:txBody>
      </p:sp>
    </p:spTree>
    <p:extLst>
      <p:ext uri="{BB962C8B-B14F-4D97-AF65-F5344CB8AC3E}">
        <p14:creationId xmlns:p14="http://schemas.microsoft.com/office/powerpoint/2010/main" val="3471180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B204-3180-7CA3-B9A6-3E09E2F08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500" kern="1200">
                <a:solidFill>
                  <a:schemeClr val="tx1"/>
                </a:solidFill>
                <a:ea typeface="+mj-ea"/>
              </a:rPr>
              <a:t>Description of data set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7BAD0972-305C-5D68-7BF3-9F0E51ABE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3" b="3387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D0955B-F36F-7B04-EA37-CFEDD4DC7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200" kern="1200">
                <a:solidFill>
                  <a:schemeClr val="tx1"/>
                </a:solidFill>
                <a:ea typeface="+mn-ea"/>
              </a:rPr>
              <a:t>The Global Terrorism Database is an open-source database, which consists of the information about the terrorist attacks from 1970 to June 2021. There are two Excel files in the set: one from 1970 to 2020, and the second from January 2021 to June 2021. The data includes domestic, transnational, and international terrorist attacks containing more than 200.000 cases in total.</a:t>
            </a:r>
            <a:endParaRPr lang="en-US" sz="2200" kern="1200">
              <a:solidFill>
                <a:schemeClr val="tx1"/>
              </a:solidFill>
              <a:ea typeface="+mn-ea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D5722-0C89-721B-7124-5AAEABC6744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64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FAB73BC-B049-4115-A692-8D63A059BFB8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2881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47F7E-84B0-F150-D3B8-83987A835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Analysis process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DFF4931B-1485-53EB-E009-BEC5238A9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11" y="1859109"/>
            <a:ext cx="5419638" cy="28611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59DDCA-0778-F892-379E-810971D0E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4962" y="1679643"/>
            <a:ext cx="5458838" cy="4497320"/>
          </a:xfrm>
        </p:spPr>
        <p:txBody>
          <a:bodyPr vert="horz" lIns="91440" tIns="45720" rIns="91440" bIns="45720" rtlCol="0">
            <a:normAutofit/>
          </a:bodyPr>
          <a:lstStyle/>
          <a:p>
            <a:pPr marL="608965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make the analysis simpler: deleted all the columns that are not necessary for our analysis.</a:t>
            </a:r>
            <a:endParaRPr lang="en-US" sz="1400" kern="1200">
              <a:solidFill>
                <a:schemeClr val="tx1"/>
              </a:solidFill>
              <a:latin typeface="+mn-lt"/>
              <a:ea typeface="+mn-ea"/>
              <a:cs typeface="Arial"/>
            </a:endParaRPr>
          </a:p>
          <a:p>
            <a:pPr marL="608965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analyze the data: used Python (</a:t>
            </a:r>
            <a:r>
              <a:rPr lang="en-US" sz="14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Jupyter</a:t>
            </a:r>
            <a:r>
              <a: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Notebook), the IDE Visual Studio Code as well as ChatGPT for guidance. </a:t>
            </a:r>
            <a:endParaRPr lang="en-US" sz="1400" kern="1200">
              <a:solidFill>
                <a:schemeClr val="tx1"/>
              </a:solidFill>
              <a:latin typeface="+mn-lt"/>
              <a:ea typeface="+mn-ea"/>
              <a:cs typeface="Arial"/>
            </a:endParaRPr>
          </a:p>
          <a:p>
            <a:pPr marL="608965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08965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data analyzed:</a:t>
            </a:r>
            <a:endParaRPr lang="en-US" sz="1400" b="1" i="1" kern="1200">
              <a:solidFill>
                <a:schemeClr val="tx1"/>
              </a:solidFill>
              <a:latin typeface="+mn-lt"/>
              <a:ea typeface="+mn-ea"/>
              <a:cs typeface="Arial"/>
            </a:endParaRPr>
          </a:p>
          <a:p>
            <a:pPr marL="608965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regions of terrorist attacks (Sarah)</a:t>
            </a:r>
            <a:endParaRPr lang="en-US" sz="1400" i="1" kern="1200">
              <a:solidFill>
                <a:schemeClr val="tx1"/>
              </a:solidFill>
              <a:latin typeface="+mn-lt"/>
              <a:ea typeface="+mn-ea"/>
              <a:cs typeface="Arial"/>
            </a:endParaRPr>
          </a:p>
          <a:p>
            <a:pPr marL="608965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Correlation of location of attack and weapon used (Tural)</a:t>
            </a:r>
            <a:endParaRPr lang="en-US" sz="1400" i="1" kern="1200">
              <a:solidFill>
                <a:schemeClr val="tx1"/>
              </a:solidFill>
              <a:latin typeface="+mn-lt"/>
              <a:ea typeface="+mn-ea"/>
              <a:cs typeface="Arial"/>
            </a:endParaRPr>
          </a:p>
          <a:p>
            <a:pPr marL="608965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Correlation of location of attack and type of victim attacked (Tural)</a:t>
            </a:r>
            <a:endParaRPr lang="en-US" sz="1400" i="1" kern="1200">
              <a:solidFill>
                <a:schemeClr val="tx1"/>
              </a:solidFill>
              <a:latin typeface="+mn-lt"/>
              <a:ea typeface="+mn-ea"/>
              <a:cs typeface="Arial"/>
            </a:endParaRPr>
          </a:p>
          <a:p>
            <a:pPr marL="608965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Correlation of type of victim and weapon used (Aliya)</a:t>
            </a:r>
            <a:endParaRPr lang="en-US" sz="1400" i="1" kern="1200">
              <a:solidFill>
                <a:schemeClr val="tx1"/>
              </a:solidFill>
              <a:latin typeface="+mn-lt"/>
              <a:ea typeface="+mn-ea"/>
              <a:cs typeface="Arial"/>
            </a:endParaRPr>
          </a:p>
          <a:p>
            <a:pPr marL="608965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Correlation of location of attack and terrorist (group) (Aliya)</a:t>
            </a:r>
            <a:endParaRPr lang="en-US" sz="1400" i="1" kern="1200">
              <a:solidFill>
                <a:schemeClr val="tx1"/>
              </a:solidFill>
              <a:latin typeface="+mn-lt"/>
              <a:ea typeface="+mn-ea"/>
              <a:cs typeface="Arial"/>
            </a:endParaRPr>
          </a:p>
          <a:p>
            <a:pPr marL="608965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Correlation of terrorist (group) and type of weapon used (Sarah)</a:t>
            </a:r>
            <a:endParaRPr lang="en-US" sz="1400" i="1" kern="1200">
              <a:solidFill>
                <a:schemeClr val="tx1"/>
              </a:solidFill>
              <a:latin typeface="+mn-lt"/>
              <a:ea typeface="+mn-ea"/>
              <a:cs typeface="Arial"/>
            </a:endParaRPr>
          </a:p>
          <a:p>
            <a:pPr marL="608965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032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B1542-2792-942B-440C-D7D0B6F114A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buClrTx/>
            </a:pPr>
            <a:fld id="{4FAB73BC-B049-4115-A692-8D63A059BFB8}" type="slidenum">
              <a:rPr lang="en-US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buClrTx/>
              </a:pPr>
              <a:t>5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92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547936-803B-7C5F-8BC1-C037911CAFDE}"/>
              </a:ext>
            </a:extLst>
          </p:cNvPr>
          <p:cNvSpPr/>
          <p:nvPr/>
        </p:nvSpPr>
        <p:spPr>
          <a:xfrm>
            <a:off x="224221" y="1611587"/>
            <a:ext cx="7721600" cy="348943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533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BF474-E1B0-8B55-9460-B6F664B8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Preparation of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88F4B-041E-7BA2-7F45-C43FE38C44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7">
              <a:buClrTx/>
            </a:pPr>
            <a:fld id="{4FAB73BC-B049-4115-A692-8D63A059BFB8}" type="slidenum">
              <a:rPr lang="en-US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/>
                <a:ea typeface="+mn-ea"/>
                <a:cs typeface="+mn-cs"/>
              </a:rPr>
              <a:pPr defTabSz="914377">
                <a:buClrTx/>
              </a:pPr>
              <a:t>6</a:t>
            </a:fld>
            <a:endParaRPr lang="en-US" kern="1200">
              <a:solidFill>
                <a:prstClr val="black">
                  <a:lumMod val="75000"/>
                  <a:lumOff val="25000"/>
                </a:prstClr>
              </a:solidFill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DACE3-8EEA-39B8-311B-B866817AB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34" y="1773945"/>
            <a:ext cx="7431743" cy="3058135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6999633E-CB98-329A-4326-596B1F891AF8}"/>
              </a:ext>
            </a:extLst>
          </p:cNvPr>
          <p:cNvSpPr/>
          <p:nvPr/>
        </p:nvSpPr>
        <p:spPr>
          <a:xfrm>
            <a:off x="224222" y="5401510"/>
            <a:ext cx="623759" cy="72325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53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1085D-3383-1F87-3C66-6E188089C73D}"/>
              </a:ext>
            </a:extLst>
          </p:cNvPr>
          <p:cNvSpPr/>
          <p:nvPr/>
        </p:nvSpPr>
        <p:spPr>
          <a:xfrm>
            <a:off x="1024647" y="5398982"/>
            <a:ext cx="6921175" cy="7232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DE" sz="2000">
                <a:latin typeface="Calibri"/>
                <a:cs typeface="Calibri"/>
              </a:rPr>
              <a:t>Reduction from 142 to the 14 most important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18FF26-9BF0-6E90-874D-972C7BA02E25}"/>
              </a:ext>
            </a:extLst>
          </p:cNvPr>
          <p:cNvSpPr/>
          <p:nvPr/>
        </p:nvSpPr>
        <p:spPr>
          <a:xfrm>
            <a:off x="8207605" y="1611588"/>
            <a:ext cx="3661276" cy="4510649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DE" sz="1600" b="1">
                <a:solidFill>
                  <a:schemeClr val="accent4"/>
                </a:solidFill>
                <a:latin typeface="Calibri"/>
                <a:cs typeface="Calibri"/>
              </a:rPr>
              <a:t>Status before cleaning:</a:t>
            </a:r>
          </a:p>
          <a:p>
            <a:endParaRPr lang="en-DE" sz="1067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80365" indent="-380365">
              <a:buFont typeface="Arial" panose="020B0604020202020204" pitchFamily="34" charset="0"/>
              <a:buChar char="•"/>
            </a:pPr>
            <a:r>
              <a:rPr lang="en-DE" sz="1600">
                <a:solidFill>
                  <a:schemeClr val="tx1"/>
                </a:solidFill>
                <a:latin typeface="Calibri"/>
                <a:cs typeface="Calibri"/>
              </a:rPr>
              <a:t>Data was already curated</a:t>
            </a:r>
          </a:p>
          <a:p>
            <a:pPr marL="380365" indent="-380365">
              <a:buFont typeface="Arial" panose="020B0604020202020204" pitchFamily="34" charset="0"/>
              <a:buChar char="•"/>
            </a:pPr>
            <a:endParaRPr lang="en-DE" sz="267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80365" indent="-380365">
              <a:buFont typeface="Arial" panose="020B0604020202020204" pitchFamily="34" charset="0"/>
              <a:buChar char="•"/>
            </a:pPr>
            <a:r>
              <a:rPr lang="en-DE" sz="1600">
                <a:solidFill>
                  <a:schemeClr val="tx1"/>
                </a:solidFill>
                <a:latin typeface="Calibri"/>
                <a:cs typeface="Calibri"/>
              </a:rPr>
              <a:t>Handle missing values during analysis depending on case</a:t>
            </a:r>
          </a:p>
          <a:p>
            <a:pPr marL="380365" indent="-380365">
              <a:buFont typeface="Arial" panose="020B0604020202020204" pitchFamily="34" charset="0"/>
              <a:buChar char="•"/>
            </a:pPr>
            <a:endParaRPr lang="en-DE" sz="267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80365" indent="-380365">
              <a:buFont typeface="Arial" panose="020B0604020202020204" pitchFamily="34" charset="0"/>
              <a:buChar char="•"/>
            </a:pPr>
            <a:r>
              <a:rPr lang="en-DE" sz="1600">
                <a:solidFill>
                  <a:schemeClr val="tx1"/>
                </a:solidFill>
                <a:latin typeface="Calibri"/>
                <a:cs typeface="Calibri"/>
              </a:rPr>
              <a:t>2 excel files</a:t>
            </a:r>
          </a:p>
          <a:p>
            <a:pPr marL="380365" indent="-380365">
              <a:buFont typeface="Arial" panose="020B0604020202020204" pitchFamily="34" charset="0"/>
              <a:buChar char="•"/>
            </a:pPr>
            <a:endParaRPr lang="en-DE" sz="267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80365" indent="-380365">
              <a:buFont typeface="Arial" panose="020B0604020202020204" pitchFamily="34" charset="0"/>
              <a:buChar char="•"/>
            </a:pPr>
            <a:r>
              <a:rPr lang="en-DE" sz="1600">
                <a:solidFill>
                  <a:schemeClr val="tx1"/>
                </a:solidFill>
                <a:latin typeface="Calibri"/>
                <a:cs typeface="Calibri"/>
              </a:rPr>
              <a:t>A lot of features</a:t>
            </a:r>
          </a:p>
          <a:p>
            <a:endParaRPr lang="en-DE" sz="2533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DE" sz="1600" b="1">
                <a:solidFill>
                  <a:schemeClr val="accent4"/>
                </a:solidFill>
                <a:latin typeface="Calibri"/>
                <a:cs typeface="Calibri"/>
              </a:rPr>
              <a:t>Cleaning:</a:t>
            </a:r>
          </a:p>
          <a:p>
            <a:endParaRPr lang="en-DE" sz="1067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80365" indent="-380365">
              <a:buFont typeface="Arial" panose="020B0604020202020204" pitchFamily="34" charset="0"/>
              <a:buChar char="•"/>
            </a:pPr>
            <a:r>
              <a:rPr lang="en-DE" sz="1600">
                <a:solidFill>
                  <a:schemeClr val="tx1"/>
                </a:solidFill>
                <a:latin typeface="Calibri"/>
                <a:cs typeface="Calibri"/>
              </a:rPr>
              <a:t>Tool: Python</a:t>
            </a:r>
          </a:p>
          <a:p>
            <a:pPr marL="380365" indent="-380365">
              <a:buFont typeface="Arial" panose="020B0604020202020204" pitchFamily="34" charset="0"/>
              <a:buChar char="•"/>
            </a:pPr>
            <a:endParaRPr lang="en-DE" sz="267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80365" indent="-380365">
              <a:buFont typeface="Arial" panose="020B0604020202020204" pitchFamily="34" charset="0"/>
              <a:buChar char="•"/>
            </a:pPr>
            <a:r>
              <a:rPr lang="en-DE" sz="1600">
                <a:solidFill>
                  <a:schemeClr val="tx1"/>
                </a:solidFill>
                <a:latin typeface="Calibri"/>
                <a:cs typeface="Calibri"/>
              </a:rPr>
              <a:t>Merging excel files</a:t>
            </a:r>
          </a:p>
          <a:p>
            <a:pPr marL="380365" indent="-380365">
              <a:buFont typeface="Arial" panose="020B0604020202020204" pitchFamily="34" charset="0"/>
              <a:buChar char="•"/>
            </a:pPr>
            <a:endParaRPr lang="en-DE" sz="267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80365" indent="-380365">
              <a:buFont typeface="Arial" panose="020B0604020202020204" pitchFamily="34" charset="0"/>
              <a:buChar char="•"/>
            </a:pPr>
            <a:r>
              <a:rPr lang="en-DE" sz="1600">
                <a:solidFill>
                  <a:schemeClr val="tx1"/>
                </a:solidFill>
                <a:latin typeface="Calibri"/>
                <a:cs typeface="Calibri"/>
              </a:rPr>
              <a:t>Reduction of features</a:t>
            </a:r>
          </a:p>
          <a:p>
            <a:pPr marL="380365" indent="-380365">
              <a:buFont typeface="Arial" panose="020B0604020202020204" pitchFamily="34" charset="0"/>
              <a:buChar char="•"/>
            </a:pPr>
            <a:r>
              <a:rPr lang="en-DE" sz="1600">
                <a:solidFill>
                  <a:schemeClr val="tx1"/>
                </a:solidFill>
                <a:latin typeface="Calibri"/>
                <a:cs typeface="Calibri"/>
              </a:rPr>
              <a:t>Adding datetime column</a:t>
            </a:r>
            <a:endParaRPr lang="en-DE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80365" indent="-380365">
              <a:buFont typeface="Arial" panose="020B0604020202020204" pitchFamily="34" charset="0"/>
              <a:buChar char="•"/>
            </a:pPr>
            <a:endParaRPr lang="en-DE" sz="2533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98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5974-9789-D0AC-3705-247B936B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regions of attack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60C36-B175-D3F7-C25C-4E02B0223F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7">
              <a:buClrTx/>
            </a:pPr>
            <a:fld id="{4FAB73BC-B049-4115-A692-8D63A059BFB8}" type="slidenum">
              <a:rPr lang="en-US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/>
                <a:ea typeface="+mn-ea"/>
                <a:cs typeface="+mn-cs"/>
              </a:rPr>
              <a:pPr defTabSz="914377">
                <a:buClrTx/>
              </a:pPr>
              <a:t>7</a:t>
            </a:fld>
            <a:endParaRPr lang="en-US" kern="1200">
              <a:solidFill>
                <a:prstClr val="black">
                  <a:lumMod val="75000"/>
                  <a:lumOff val="25000"/>
                </a:prstClr>
              </a:solidFill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6" name="image31.png">
            <a:extLst>
              <a:ext uri="{FF2B5EF4-FFF2-40B4-BE49-F238E27FC236}">
                <a16:creationId xmlns:a16="http://schemas.microsoft.com/office/drawing/2014/main" id="{E1F8570B-77D0-D4D4-D740-86A2403AA35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68134" y="1685228"/>
            <a:ext cx="6823980" cy="4158011"/>
          </a:xfrm>
          <a:prstGeom prst="rect">
            <a:avLst/>
          </a:prstGeom>
          <a:ln/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B0724A9-AA7B-C89F-6A5E-2320089F4DDF}"/>
              </a:ext>
            </a:extLst>
          </p:cNvPr>
          <p:cNvSpPr/>
          <p:nvPr/>
        </p:nvSpPr>
        <p:spPr>
          <a:xfrm>
            <a:off x="368136" y="5993846"/>
            <a:ext cx="568569" cy="57676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53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89C418-97AA-3322-FE46-F335F4105E59}"/>
              </a:ext>
            </a:extLst>
          </p:cNvPr>
          <p:cNvSpPr/>
          <p:nvPr/>
        </p:nvSpPr>
        <p:spPr>
          <a:xfrm>
            <a:off x="1216209" y="5993846"/>
            <a:ext cx="5975905" cy="5767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DE" sz="2000">
                <a:latin typeface="Calibri"/>
                <a:cs typeface="Calibri"/>
              </a:rPr>
              <a:t>Interactive heat map showing attacks from last 15 years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82DC84-0BC7-101F-311F-5CD78E50729F}"/>
              </a:ext>
            </a:extLst>
          </p:cNvPr>
          <p:cNvSpPr/>
          <p:nvPr/>
        </p:nvSpPr>
        <p:spPr>
          <a:xfrm>
            <a:off x="7585347" y="2667777"/>
            <a:ext cx="590024" cy="500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533" b="1">
                <a:solidFill>
                  <a:schemeClr val="accent3"/>
                </a:solidFill>
              </a:rPr>
              <a:t>1.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7C1E30-98E3-52FF-362F-08E987DD729B}"/>
              </a:ext>
            </a:extLst>
          </p:cNvPr>
          <p:cNvSpPr/>
          <p:nvPr/>
        </p:nvSpPr>
        <p:spPr>
          <a:xfrm>
            <a:off x="8288953" y="2667777"/>
            <a:ext cx="2320025" cy="50041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DE">
                <a:solidFill>
                  <a:schemeClr val="tx1"/>
                </a:solidFill>
                <a:latin typeface="Calibri"/>
                <a:cs typeface="Calibri"/>
              </a:rPr>
              <a:t>Iraq</a:t>
            </a:r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CA1108-08CD-AA3E-B9F6-3972806CEE65}"/>
              </a:ext>
            </a:extLst>
          </p:cNvPr>
          <p:cNvSpPr/>
          <p:nvPr/>
        </p:nvSpPr>
        <p:spPr>
          <a:xfrm>
            <a:off x="10722559" y="2667777"/>
            <a:ext cx="1085229" cy="50041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DE">
                <a:solidFill>
                  <a:schemeClr val="tx1"/>
                </a:solidFill>
                <a:latin typeface="Calibri"/>
                <a:cs typeface="Calibri"/>
              </a:rPr>
              <a:t>24,964</a:t>
            </a:r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686270-9F93-E8A5-D6AF-FF1EE4CC620A}"/>
              </a:ext>
            </a:extLst>
          </p:cNvPr>
          <p:cNvSpPr/>
          <p:nvPr/>
        </p:nvSpPr>
        <p:spPr>
          <a:xfrm>
            <a:off x="7585347" y="3399215"/>
            <a:ext cx="590024" cy="500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533" b="1">
                <a:solidFill>
                  <a:schemeClr val="accent2"/>
                </a:solidFill>
              </a:rPr>
              <a:t>2.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CF5C82-4FB9-44D5-94EC-75D9FA9CCBB7}"/>
              </a:ext>
            </a:extLst>
          </p:cNvPr>
          <p:cNvSpPr/>
          <p:nvPr/>
        </p:nvSpPr>
        <p:spPr>
          <a:xfrm>
            <a:off x="8305030" y="3399215"/>
            <a:ext cx="2320025" cy="50041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DE">
                <a:solidFill>
                  <a:schemeClr val="tx1"/>
                </a:solidFill>
                <a:latin typeface="Calibri"/>
                <a:cs typeface="Calibri"/>
              </a:rPr>
              <a:t>Afghanistan</a:t>
            </a:r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23B6E3-0CF0-109D-C728-C04F304DFEF9}"/>
              </a:ext>
            </a:extLst>
          </p:cNvPr>
          <p:cNvSpPr/>
          <p:nvPr/>
        </p:nvSpPr>
        <p:spPr>
          <a:xfrm>
            <a:off x="10738636" y="3399215"/>
            <a:ext cx="1085229" cy="50041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DE">
                <a:solidFill>
                  <a:schemeClr val="tx1"/>
                </a:solidFill>
                <a:latin typeface="Calibri"/>
                <a:cs typeface="Calibri"/>
              </a:rPr>
              <a:t>19,215</a:t>
            </a:r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4B4312-9479-D975-F6D8-729DF68AFBCF}"/>
              </a:ext>
            </a:extLst>
          </p:cNvPr>
          <p:cNvSpPr/>
          <p:nvPr/>
        </p:nvSpPr>
        <p:spPr>
          <a:xfrm>
            <a:off x="7585347" y="4130652"/>
            <a:ext cx="590024" cy="500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533" b="1">
                <a:solidFill>
                  <a:schemeClr val="accent5"/>
                </a:solidFill>
              </a:rPr>
              <a:t>3.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200985-4DDD-8968-ED87-A6EAED5FD6CC}"/>
              </a:ext>
            </a:extLst>
          </p:cNvPr>
          <p:cNvSpPr/>
          <p:nvPr/>
        </p:nvSpPr>
        <p:spPr>
          <a:xfrm>
            <a:off x="8305030" y="4130653"/>
            <a:ext cx="2320025" cy="50041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DE">
                <a:solidFill>
                  <a:schemeClr val="tx1"/>
                </a:solidFill>
                <a:latin typeface="Calibri"/>
                <a:cs typeface="Calibri"/>
              </a:rPr>
              <a:t>Pakistan</a:t>
            </a:r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333BC3-1881-904C-02C5-D22D534DE2D1}"/>
              </a:ext>
            </a:extLst>
          </p:cNvPr>
          <p:cNvSpPr/>
          <p:nvPr/>
        </p:nvSpPr>
        <p:spPr>
          <a:xfrm>
            <a:off x="10738636" y="4130652"/>
            <a:ext cx="1085229" cy="50041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DE">
                <a:solidFill>
                  <a:schemeClr val="tx1"/>
                </a:solidFill>
                <a:latin typeface="Calibri"/>
                <a:cs typeface="Calibri"/>
              </a:rPr>
              <a:t>13,092</a:t>
            </a:r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33E58C-E801-F120-ADA2-9859137E7FCA}"/>
              </a:ext>
            </a:extLst>
          </p:cNvPr>
          <p:cNvSpPr/>
          <p:nvPr/>
        </p:nvSpPr>
        <p:spPr>
          <a:xfrm>
            <a:off x="7585347" y="4862089"/>
            <a:ext cx="590024" cy="500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533" b="1">
                <a:solidFill>
                  <a:schemeClr val="accent4"/>
                </a:solidFill>
              </a:rPr>
              <a:t>4.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F8DE2E-2C66-5DE2-B4BD-49AE6A98D4D3}"/>
              </a:ext>
            </a:extLst>
          </p:cNvPr>
          <p:cNvSpPr/>
          <p:nvPr/>
        </p:nvSpPr>
        <p:spPr>
          <a:xfrm>
            <a:off x="8305030" y="4862090"/>
            <a:ext cx="2320025" cy="50041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DE">
                <a:solidFill>
                  <a:schemeClr val="tx1"/>
                </a:solidFill>
                <a:latin typeface="Calibri"/>
                <a:cs typeface="Calibri"/>
              </a:rPr>
              <a:t>India</a:t>
            </a:r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85DC6A-9EBD-3D6C-48AA-464367343435}"/>
              </a:ext>
            </a:extLst>
          </p:cNvPr>
          <p:cNvSpPr/>
          <p:nvPr/>
        </p:nvSpPr>
        <p:spPr>
          <a:xfrm>
            <a:off x="10738636" y="4862089"/>
            <a:ext cx="1085229" cy="50041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DE">
                <a:solidFill>
                  <a:schemeClr val="tx1"/>
                </a:solidFill>
                <a:latin typeface="Calibri"/>
                <a:cs typeface="Calibri"/>
              </a:rPr>
              <a:t>9,757</a:t>
            </a:r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95B3FF-9937-E795-B570-22DC702ED2EC}"/>
              </a:ext>
            </a:extLst>
          </p:cNvPr>
          <p:cNvSpPr/>
          <p:nvPr/>
        </p:nvSpPr>
        <p:spPr>
          <a:xfrm>
            <a:off x="7585347" y="5593525"/>
            <a:ext cx="590024" cy="500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533" b="1">
                <a:solidFill>
                  <a:schemeClr val="accent6"/>
                </a:solidFill>
              </a:rPr>
              <a:t>5.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9B389B-8E42-1B70-9D88-F2DC4B448CD9}"/>
              </a:ext>
            </a:extLst>
          </p:cNvPr>
          <p:cNvSpPr/>
          <p:nvPr/>
        </p:nvSpPr>
        <p:spPr>
          <a:xfrm>
            <a:off x="8305030" y="5593525"/>
            <a:ext cx="2320025" cy="50041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DE">
                <a:solidFill>
                  <a:schemeClr val="tx1"/>
                </a:solidFill>
                <a:latin typeface="Calibri"/>
                <a:cs typeface="Calibri"/>
              </a:rPr>
              <a:t>Yemen</a:t>
            </a:r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47F198-AA40-1164-0811-FDBBBA5779C2}"/>
              </a:ext>
            </a:extLst>
          </p:cNvPr>
          <p:cNvSpPr/>
          <p:nvPr/>
        </p:nvSpPr>
        <p:spPr>
          <a:xfrm>
            <a:off x="10738636" y="5593525"/>
            <a:ext cx="1085229" cy="50041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DE">
                <a:solidFill>
                  <a:schemeClr val="tx1"/>
                </a:solidFill>
                <a:latin typeface="Calibri"/>
                <a:cs typeface="Calibri"/>
              </a:rPr>
              <a:t>6,160</a:t>
            </a:r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0280D3-9E55-13E7-4386-C305E8CAAF4D}"/>
              </a:ext>
            </a:extLst>
          </p:cNvPr>
          <p:cNvSpPr/>
          <p:nvPr/>
        </p:nvSpPr>
        <p:spPr>
          <a:xfrm>
            <a:off x="7585349" y="1685228"/>
            <a:ext cx="4238519" cy="796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DE" sz="2000">
                <a:solidFill>
                  <a:schemeClr val="tx1"/>
                </a:solidFill>
              </a:rPr>
              <a:t>Top 5 countries with the most attacks in the last 15 years:</a:t>
            </a:r>
          </a:p>
        </p:txBody>
      </p:sp>
    </p:spTree>
    <p:extLst>
      <p:ext uri="{BB962C8B-B14F-4D97-AF65-F5344CB8AC3E}">
        <p14:creationId xmlns:p14="http://schemas.microsoft.com/office/powerpoint/2010/main" val="1525421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EEA93B-52F4-2FF8-1047-7CCFD4CC1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Correlation between terrorist group and weapon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4DEA-13D4-1C07-2D8D-0F1DF84DFE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8</a:t>
            </a:fld>
            <a:endParaRPr lang="de"/>
          </a:p>
        </p:txBody>
      </p:sp>
      <p:pic>
        <p:nvPicPr>
          <p:cNvPr id="5" name="image35.png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D39B96F2-483D-7C5A-DCC8-0D614B384BDF}"/>
              </a:ext>
            </a:extLst>
          </p:cNvPr>
          <p:cNvPicPr/>
          <p:nvPr/>
        </p:nvPicPr>
        <p:blipFill rotWithShape="1">
          <a:blip r:embed="rId3"/>
          <a:srcRect b="63562"/>
          <a:stretch/>
        </p:blipFill>
        <p:spPr>
          <a:xfrm>
            <a:off x="4064000" y="1649470"/>
            <a:ext cx="7804880" cy="3991987"/>
          </a:xfrm>
          <a:prstGeom prst="rect">
            <a:avLst/>
          </a:prstGeom>
          <a:ln/>
        </p:spPr>
      </p:pic>
      <p:pic>
        <p:nvPicPr>
          <p:cNvPr id="7" name="image35.png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7B704C15-5E1E-C693-AFAF-A3A5B0C8599B}"/>
              </a:ext>
            </a:extLst>
          </p:cNvPr>
          <p:cNvPicPr/>
          <p:nvPr/>
        </p:nvPicPr>
        <p:blipFill rotWithShape="1">
          <a:blip r:embed="rId3"/>
          <a:srcRect t="92889" b="540"/>
          <a:stretch/>
        </p:blipFill>
        <p:spPr>
          <a:xfrm>
            <a:off x="4064000" y="5549393"/>
            <a:ext cx="7804880" cy="768413"/>
          </a:xfrm>
          <a:prstGeom prst="rect">
            <a:avLst/>
          </a:prstGeom>
          <a:ln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6F0C3F-8F9F-3666-5813-BC4966C1AD3D}"/>
              </a:ext>
            </a:extLst>
          </p:cNvPr>
          <p:cNvSpPr/>
          <p:nvPr/>
        </p:nvSpPr>
        <p:spPr>
          <a:xfrm>
            <a:off x="368134" y="3129478"/>
            <a:ext cx="3507181" cy="3188329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en-DE" sz="2000" b="1">
                <a:solidFill>
                  <a:schemeClr val="accent4"/>
                </a:solidFill>
                <a:latin typeface="Calibri"/>
                <a:cs typeface="Calibri"/>
              </a:rPr>
              <a:t>Summary of insights:</a:t>
            </a:r>
          </a:p>
          <a:p>
            <a:pPr algn="ctr"/>
            <a:endParaRPr lang="en-DE" sz="2533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80365" indent="-380365">
              <a:buFont typeface="Arial" panose="020B0604020202020204" pitchFamily="34" charset="0"/>
              <a:buChar char="•"/>
            </a:pPr>
            <a:r>
              <a:rPr lang="en-DE">
                <a:solidFill>
                  <a:schemeClr val="tx1"/>
                </a:solidFill>
                <a:latin typeface="Calibri"/>
                <a:cs typeface="Calibri"/>
              </a:rPr>
              <a:t>Correlation between weapon and terrorist group is rather low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DE" sz="533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80365" indent="-380365">
              <a:buFont typeface="Arial" panose="020B0604020202020204" pitchFamily="34" charset="0"/>
              <a:buChar char="•"/>
            </a:pPr>
            <a:r>
              <a:rPr lang="en-DE">
                <a:solidFill>
                  <a:schemeClr val="tx1"/>
                </a:solidFill>
                <a:latin typeface="Calibri"/>
                <a:cs typeface="Calibri"/>
              </a:rPr>
              <a:t>Regarding the most active terrorist groups, mostly explosives, firearms or unknown weapons are used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B84D12-F07E-2580-0881-E36EF578337D}"/>
              </a:ext>
            </a:extLst>
          </p:cNvPr>
          <p:cNvSpPr/>
          <p:nvPr/>
        </p:nvSpPr>
        <p:spPr>
          <a:xfrm>
            <a:off x="368134" y="1763049"/>
            <a:ext cx="3507181" cy="903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2133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 5 weapons used by most active terrorist groups in last 15 years: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CE7200-074F-8F5E-6969-5CB5FAE65298}"/>
              </a:ext>
            </a:extLst>
          </p:cNvPr>
          <p:cNvSpPr/>
          <p:nvPr/>
        </p:nvSpPr>
        <p:spPr>
          <a:xfrm>
            <a:off x="3962981" y="1566876"/>
            <a:ext cx="8066459" cy="47509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DE" sz="2533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09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B993C-BC49-4E5A-C7AE-E2CB1B712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11" y="6099"/>
            <a:ext cx="10184429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3000" kern="1200">
                <a:solidFill>
                  <a:schemeClr val="tx1"/>
                </a:solidFill>
                <a:ea typeface="+mj-ea"/>
              </a:rPr>
              <a:t> </a:t>
            </a:r>
            <a:br>
              <a:rPr lang="en-US" sz="3000" kern="1200">
                <a:ea typeface="+mj-ea"/>
                <a:cs typeface="+mj-cs"/>
              </a:rPr>
            </a:br>
            <a:r>
              <a:rPr lang="en-US" sz="3000" kern="1200">
                <a:solidFill>
                  <a:schemeClr val="tx1"/>
                </a:solidFill>
                <a:ea typeface="+mj-ea"/>
              </a:rPr>
              <a:t>Correlation of location of attack and weapon used</a:t>
            </a:r>
          </a:p>
          <a:p>
            <a:pPr>
              <a:spcBef>
                <a:spcPct val="0"/>
              </a:spcBef>
            </a:pPr>
            <a:endParaRPr lang="en-US" sz="3000" kern="1200">
              <a:solidFill>
                <a:schemeClr val="tx1"/>
              </a:solidFill>
              <a:ea typeface="+mj-e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60808-D385-700A-3C08-AA9887F45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50377" y="1028716"/>
            <a:ext cx="2538154" cy="6396349"/>
          </a:xfrm>
        </p:spPr>
        <p:txBody>
          <a:bodyPr vert="horz" lIns="91440" tIns="45720" rIns="91440" bIns="45720" rtlCol="0">
            <a:normAutofit/>
          </a:bodyPr>
          <a:lstStyle/>
          <a:p>
            <a:pPr marL="2032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500" kern="1200">
                <a:solidFill>
                  <a:schemeClr val="tx1"/>
                </a:solidFill>
                <a:ea typeface="+mn-ea"/>
                <a:cs typeface="Calibri Light"/>
              </a:rPr>
              <a:t>Inspecting this graph, certain conclusions can be made based on the geographical concentration of terrorist attacks and Identification of high-risk regions.</a:t>
            </a:r>
            <a:br>
              <a:rPr lang="en-US" sz="2500" kern="1200">
                <a:ea typeface="+mn-ea"/>
                <a:cs typeface="+mn-cs"/>
              </a:rPr>
            </a:br>
            <a:endParaRPr lang="en-US" sz="2500" kern="1200">
              <a:solidFill>
                <a:schemeClr val="tx1"/>
              </a:solidFill>
              <a:ea typeface="+mn-ea"/>
              <a:cs typeface="Arial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17B74466-995B-8E9E-D9BB-828A11112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7219"/>
          <a:stretch/>
        </p:blipFill>
        <p:spPr>
          <a:xfrm>
            <a:off x="-735" y="856971"/>
            <a:ext cx="9396458" cy="56799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9CA0E-E84E-0E4A-CCDD-D39378498F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FAB73BC-B049-4115-A692-8D63A059BFB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701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631</Words>
  <Application>Microsoft Macintosh PowerPoint</Application>
  <PresentationFormat>Widescreen</PresentationFormat>
  <Paragraphs>117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Garamond</vt:lpstr>
      <vt:lpstr>Poppins</vt:lpstr>
      <vt:lpstr>Office Theme</vt:lpstr>
      <vt:lpstr>Analysis of Global  Terrorism Database</vt:lpstr>
      <vt:lpstr>Table of contents</vt:lpstr>
      <vt:lpstr>Overview of use case</vt:lpstr>
      <vt:lpstr>Description of data set</vt:lpstr>
      <vt:lpstr>Analysis process</vt:lpstr>
      <vt:lpstr>Preparation of data</vt:lpstr>
      <vt:lpstr>Main regions of attack</vt:lpstr>
      <vt:lpstr>Correlation between terrorist group and weapon</vt:lpstr>
      <vt:lpstr>  Correlation of location of attack and weapon used </vt:lpstr>
      <vt:lpstr>Correlation of location of attack and type of victim attacked</vt:lpstr>
      <vt:lpstr>Correlation of location of attack and weapon used</vt:lpstr>
      <vt:lpstr>Correlation of location of attack and type of victim attacked 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Sarah Grothus</cp:lastModifiedBy>
  <cp:revision>2</cp:revision>
  <dcterms:created xsi:type="dcterms:W3CDTF">2023-05-19T05:55:10Z</dcterms:created>
  <dcterms:modified xsi:type="dcterms:W3CDTF">2023-05-23T13:44:59Z</dcterms:modified>
</cp:coreProperties>
</file>